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41"/>
  </p:notesMasterIdLst>
  <p:sldIdLst>
    <p:sldId id="256" r:id="rId2"/>
    <p:sldId id="258" r:id="rId3"/>
    <p:sldId id="302" r:id="rId4"/>
    <p:sldId id="324" r:id="rId5"/>
    <p:sldId id="325" r:id="rId6"/>
    <p:sldId id="326" r:id="rId7"/>
    <p:sldId id="303" r:id="rId8"/>
    <p:sldId id="327" r:id="rId9"/>
    <p:sldId id="328" r:id="rId10"/>
    <p:sldId id="329" r:id="rId11"/>
    <p:sldId id="330" r:id="rId12"/>
    <p:sldId id="331" r:id="rId13"/>
    <p:sldId id="304" r:id="rId14"/>
    <p:sldId id="257" r:id="rId15"/>
    <p:sldId id="332" r:id="rId16"/>
    <p:sldId id="333" r:id="rId17"/>
    <p:sldId id="306" r:id="rId18"/>
    <p:sldId id="308" r:id="rId19"/>
    <p:sldId id="307" r:id="rId20"/>
    <p:sldId id="309" r:id="rId21"/>
    <p:sldId id="298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23" r:id="rId30"/>
    <p:sldId id="319" r:id="rId31"/>
    <p:sldId id="320" r:id="rId32"/>
    <p:sldId id="321" r:id="rId33"/>
    <p:sldId id="322" r:id="rId34"/>
    <p:sldId id="335" r:id="rId35"/>
    <p:sldId id="336" r:id="rId36"/>
    <p:sldId id="310" r:id="rId37"/>
    <p:sldId id="334" r:id="rId38"/>
    <p:sldId id="337" r:id="rId39"/>
    <p:sldId id="279" r:id="rId40"/>
  </p:sldIdLst>
  <p:sldSz cx="9144000" cy="5143500" type="screen16x9"/>
  <p:notesSz cx="6858000" cy="9144000"/>
  <p:embeddedFontLst>
    <p:embeddedFont>
      <p:font typeface="Exo 2" panose="020B0604020202020204" charset="0"/>
      <p:regular r:id="rId42"/>
      <p:bold r:id="rId43"/>
      <p:italic r:id="rId44"/>
      <p:boldItalic r:id="rId45"/>
    </p:embeddedFont>
    <p:embeddedFont>
      <p:font typeface="Fira Sans Extra Condensed Medium" panose="020B0604020202020204" charset="0"/>
      <p:regular r:id="rId46"/>
      <p:bold r:id="rId47"/>
      <p:italic r:id="rId48"/>
      <p:boldItalic r:id="rId49"/>
    </p:embeddedFont>
    <p:embeddedFont>
      <p:font typeface="Roboto Condensed Light" panose="020B0604020202020204" charset="0"/>
      <p:regular r:id="rId50"/>
      <p:bold r:id="rId51"/>
      <p:italic r:id="rId52"/>
      <p:boldItalic r:id="rId53"/>
    </p:embeddedFont>
    <p:embeddedFont>
      <p:font typeface="Dubai" panose="020B0503030403030204" pitchFamily="34" charset="-78"/>
      <p:regular r:id="rId54"/>
      <p:bold r:id="rId55"/>
    </p:embeddedFont>
    <p:embeddedFont>
      <p:font typeface="Arial Narrow" panose="020B0606020202030204" pitchFamily="34" charset="0"/>
      <p:regular r:id="rId56"/>
      <p:bold r:id="rId57"/>
      <p:italic r:id="rId58"/>
      <p:boldItalic r:id="rId59"/>
    </p:embeddedFont>
    <p:embeddedFont>
      <p:font typeface="Squada One" panose="020B0604020202020204" charset="0"/>
      <p:regular r:id="rId60"/>
    </p:embeddedFont>
    <p:embeddedFont>
      <p:font typeface="Cambria Math" panose="02040503050406030204" pitchFamily="18" charset="0"/>
      <p:regular r:id="rId61"/>
    </p:embeddedFont>
    <p:embeddedFont>
      <p:font typeface="Roboto Condensed" panose="020B0604020202020204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A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71139D-1597-411D-8D66-4D9AB03B25AE}">
  <a:tblStyle styleId="{A471139D-1597-411D-8D66-4D9AB03B25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140" autoAdjust="0"/>
  </p:normalViewPr>
  <p:slideViewPr>
    <p:cSldViewPr snapToGrid="0">
      <p:cViewPr varScale="1">
        <p:scale>
          <a:sx n="100" d="100"/>
          <a:sy n="100" d="100"/>
        </p:scale>
        <p:origin x="9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63" Type="http://schemas.openxmlformats.org/officeDocument/2006/relationships/font" Target="fonts/font22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9.fntdata"/><Relationship Id="rId55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30.png>
</file>

<file path=ppt/media/image34.jpeg>
</file>

<file path=ppt/media/image340.png>
</file>

<file path=ppt/media/image35.png>
</file>

<file path=ppt/media/image350.png>
</file>

<file path=ppt/media/image36.png>
</file>

<file path=ppt/media/image37.jpeg>
</file>

<file path=ppt/media/image370.png>
</file>

<file path=ppt/media/image38.jpeg>
</file>

<file path=ppt/media/image39.jpeg>
</file>

<file path=ppt/media/image390.png>
</file>

<file path=ppt/media/image4.png>
</file>

<file path=ppt/media/image40.jpeg>
</file>

<file path=ppt/media/image400.png>
</file>

<file path=ppt/media/image41.png>
</file>

<file path=ppt/media/image410.png>
</file>

<file path=ppt/media/image42.jpeg>
</file>

<file path=ppt/media/image43.png>
</file>

<file path=ppt/media/image43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gi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92574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544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449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259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811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77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770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558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0715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7967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8240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937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27285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69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88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40422e07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40422e07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8795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058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Loss</a:t>
            </a:r>
            <a:r>
              <a:rPr lang="en-GB" baseline="0" dirty="0" smtClean="0"/>
              <a:t> explosions at MobileNetV2 – which cause the car to rotate endlessly</a:t>
            </a:r>
          </a:p>
          <a:p>
            <a:r>
              <a:rPr lang="en-GB" baseline="0" dirty="0" smtClean="0"/>
              <a:t>Reward Max is not good at MobileNetV2, in the other hand </a:t>
            </a:r>
            <a:r>
              <a:rPr lang="en-GB" baseline="0" dirty="0" err="1" smtClean="0"/>
              <a:t>Xception</a:t>
            </a:r>
            <a:r>
              <a:rPr lang="en-GB" baseline="0" dirty="0" smtClean="0"/>
              <a:t> increase in healthy way</a:t>
            </a:r>
          </a:p>
          <a:p>
            <a:r>
              <a:rPr lang="en-GB" baseline="0" dirty="0" smtClean="0"/>
              <a:t>Accuracy </a:t>
            </a:r>
            <a:r>
              <a:rPr lang="en-GB" baseline="0" dirty="0" smtClean="0"/>
              <a:t>at Mobile reach 1  - overfitting which isn’t good.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590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Loss</a:t>
            </a:r>
            <a:r>
              <a:rPr lang="en-GB" baseline="0" dirty="0" smtClean="0"/>
              <a:t> explosions at MobileNetV2 – which cause the car to rotate endlessly</a:t>
            </a:r>
          </a:p>
          <a:p>
            <a:r>
              <a:rPr lang="en-GB" baseline="0" dirty="0" smtClean="0"/>
              <a:t>Reward Max is not good at MobileNetV2, in the other hand </a:t>
            </a:r>
            <a:r>
              <a:rPr lang="en-GB" baseline="0" dirty="0" err="1" smtClean="0"/>
              <a:t>Xception</a:t>
            </a:r>
            <a:r>
              <a:rPr lang="en-GB" baseline="0" dirty="0" smtClean="0"/>
              <a:t> increase in healthy way</a:t>
            </a:r>
          </a:p>
          <a:p>
            <a:r>
              <a:rPr lang="en-GB" baseline="0" dirty="0" smtClean="0"/>
              <a:t>Accuracy </a:t>
            </a:r>
            <a:r>
              <a:rPr lang="en-GB" baseline="0" dirty="0" smtClean="0"/>
              <a:t>at Mobile reach 1  - overfitting which isn’t good.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6501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37962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422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846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342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745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791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950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850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64D0A5-37AB-48D7-A739-E106E211B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0EBF8F4-5D34-44B3-BF6A-EF7284E8C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3A021C0-9F81-45DB-9B30-E72A520D4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1D82B-1FBB-43B7-A5E4-BE2358985853}" type="datetimeFigureOut">
              <a:rPr lang="he-IL" smtClean="0"/>
              <a:t>י"ב/כסלו/תשפ"א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86702FD-A546-4E3C-950C-978C0AFF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83B4580-C83D-4801-BD39-97AB5B6BF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CAF4-DBE7-4F4A-9AE0-C675831BD5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593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7" r:id="rId6"/>
    <p:sldLayoutId id="2147483661" r:id="rId7"/>
    <p:sldLayoutId id="2147483668" r:id="rId8"/>
    <p:sldLayoutId id="2147483669" r:id="rId9"/>
    <p:sldLayoutId id="2147483670" r:id="rId10"/>
    <p:sldLayoutId id="2147483671" r:id="rId11"/>
    <p:sldLayoutId id="2147483675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.png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4.gif"/><Relationship Id="rId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1.png"/><Relationship Id="rId4" Type="http://schemas.openxmlformats.org/officeDocument/2006/relationships/image" Target="../media/image3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70.png"/><Relationship Id="rId5" Type="http://schemas.openxmlformats.org/officeDocument/2006/relationships/image" Target="../media/image63.png"/><Relationship Id="rId4" Type="http://schemas.openxmlformats.org/officeDocument/2006/relationships/image" Target="../media/image35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0.png"/><Relationship Id="rId3" Type="http://schemas.openxmlformats.org/officeDocument/2006/relationships/image" Target="../media/image10.png"/><Relationship Id="rId7" Type="http://schemas.openxmlformats.org/officeDocument/2006/relationships/image" Target="../media/image40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390.png"/><Relationship Id="rId5" Type="http://schemas.openxmlformats.org/officeDocument/2006/relationships/image" Target="../media/image63.png"/><Relationship Id="rId4" Type="http://schemas.openxmlformats.org/officeDocument/2006/relationships/image" Target="../media/image6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66.png"/><Relationship Id="rId4" Type="http://schemas.openxmlformats.org/officeDocument/2006/relationships/image" Target="../media/image4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6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67.PNG"/><Relationship Id="rId4" Type="http://schemas.openxmlformats.org/officeDocument/2006/relationships/image" Target="../media/image6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2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3763446" y="3551583"/>
            <a:ext cx="4352100" cy="9537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Gal Inbar -  302569496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Eliav </a:t>
            </a:r>
            <a:r>
              <a:rPr lang="en-US" dirty="0"/>
              <a:t>Shalelashvili</a:t>
            </a:r>
            <a:r>
              <a:rPr lang="en" dirty="0"/>
              <a:t> - 318466513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Shay Dondik - 316607902  </a:t>
            </a: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302231" y="1144326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b="0" dirty="0"/>
              <a:t>Autonomous </a:t>
            </a:r>
            <a:r>
              <a:rPr lang="en-GB" b="0" dirty="0">
                <a:solidFill>
                  <a:srgbClr val="0070C0"/>
                </a:solidFill>
              </a:rPr>
              <a:t>Highway Driving</a:t>
            </a:r>
            <a:r>
              <a:rPr lang="en-GB" b="0" dirty="0"/>
              <a:t> using Deep Reinforcement Learning</a:t>
            </a:r>
            <a:endParaRPr dirty="0">
              <a:solidFill>
                <a:srgbClr val="434343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778" t="-1" r="1104" b="34891"/>
          <a:stretch/>
        </p:blipFill>
        <p:spPr>
          <a:xfrm>
            <a:off x="560306" y="3648565"/>
            <a:ext cx="2563894" cy="1139691"/>
          </a:xfrm>
          <a:prstGeom prst="rect">
            <a:avLst/>
          </a:prstGeom>
          <a:effectLst>
            <a:glow rad="63500">
              <a:schemeClr val="accent4">
                <a:lumMod val="60000"/>
                <a:lumOff val="40000"/>
                <a:alpha val="4000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chilly" dir="t"/>
          </a:scene3d>
          <a:sp3d prstMaterial="translucentPowder">
            <a:bevelT w="165100" prst="coolSlant"/>
            <a:bevelB w="114300" prst="artDeco"/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8232"/>
            <a:ext cx="6201106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/>
              <a:t>For training, Q-learning often relies on an </a:t>
            </a:r>
            <a:r>
              <a:rPr lang="en-US" sz="1000" dirty="0" smtClean="0"/>
              <a:t>exploration policy</a:t>
            </a:r>
            <a:r>
              <a:rPr lang="en-US" sz="1000" dirty="0"/>
              <a:t>, such as epsilon </a:t>
            </a:r>
            <a:r>
              <a:rPr lang="en-US" sz="1000" dirty="0" smtClean="0"/>
              <a:t>greedy - arbitrary exploration without constraints </a:t>
            </a:r>
            <a:r>
              <a:rPr lang="en-US" sz="1000" dirty="0"/>
              <a:t>could frequently lead to scenarios </a:t>
            </a:r>
            <a:r>
              <a:rPr lang="en-US" sz="1000" dirty="0" smtClean="0"/>
              <a:t>involving collisions</a:t>
            </a:r>
            <a:r>
              <a:rPr lang="en-US" sz="1000" dirty="0"/>
              <a:t>, and in turn, simulation resets</a:t>
            </a:r>
            <a:r>
              <a:rPr lang="en-US" sz="1000" dirty="0" smtClean="0"/>
              <a:t>.</a:t>
            </a:r>
          </a:p>
          <a:p>
            <a:endParaRPr lang="en-US" sz="1000" dirty="0"/>
          </a:p>
          <a:p>
            <a:r>
              <a:rPr lang="en-US" sz="1000" dirty="0"/>
              <a:t>The </a:t>
            </a:r>
            <a:r>
              <a:rPr lang="en-US" sz="1000" dirty="0" smtClean="0"/>
              <a:t>safety check </a:t>
            </a:r>
            <a:r>
              <a:rPr lang="en-US" sz="1000" dirty="0"/>
              <a:t>augmentation significantly improves the </a:t>
            </a:r>
            <a:r>
              <a:rPr lang="en-US" sz="1000" dirty="0" smtClean="0"/>
              <a:t>learning efficiency </a:t>
            </a:r>
            <a:r>
              <a:rPr lang="en-US" sz="1000" dirty="0"/>
              <a:t>in avoiding frequent resets during </a:t>
            </a:r>
            <a:r>
              <a:rPr lang="en-US" sz="1000" dirty="0" smtClean="0"/>
              <a:t>training</a:t>
            </a:r>
          </a:p>
          <a:p>
            <a:endParaRPr lang="en-US" sz="1000" dirty="0"/>
          </a:p>
          <a:p>
            <a:r>
              <a:rPr lang="en-US" sz="1000" dirty="0"/>
              <a:t>Additionally during inference phase the safety </a:t>
            </a:r>
            <a:r>
              <a:rPr lang="en-US" sz="1000" dirty="0" smtClean="0"/>
              <a:t>check can </a:t>
            </a:r>
            <a:r>
              <a:rPr lang="en-US" sz="1000" dirty="0"/>
              <a:t>be used as an override authority whenever a </a:t>
            </a:r>
            <a:r>
              <a:rPr lang="en-US" sz="1000" dirty="0" smtClean="0"/>
              <a:t>non-safe </a:t>
            </a:r>
            <a:r>
              <a:rPr lang="en-US" sz="1000" dirty="0"/>
              <a:t>maneuver was chosen by the </a:t>
            </a:r>
            <a:r>
              <a:rPr lang="en-US" sz="1000" dirty="0" smtClean="0"/>
              <a:t>algorithm</a:t>
            </a:r>
          </a:p>
          <a:p>
            <a:endParaRPr lang="en-US" sz="1000" dirty="0"/>
          </a:p>
          <a:p>
            <a:r>
              <a:rPr lang="en-US" sz="1000" dirty="0" smtClean="0"/>
              <a:t>The safety </a:t>
            </a:r>
            <a:r>
              <a:rPr lang="en-US" sz="1000" dirty="0"/>
              <a:t>rules is based on kinematic constraints so </a:t>
            </a:r>
            <a:r>
              <a:rPr lang="en-US" sz="1000" dirty="0" smtClean="0"/>
              <a:t>as to </a:t>
            </a:r>
            <a:r>
              <a:rPr lang="en-US" sz="1000" dirty="0"/>
              <a:t>minimize the collision </a:t>
            </a:r>
            <a:r>
              <a:rPr lang="en-US" sz="1000" dirty="0" smtClean="0"/>
              <a:t>risks</a:t>
            </a:r>
            <a:r>
              <a:rPr lang="en-US" sz="1000" dirty="0"/>
              <a:t> </a:t>
            </a:r>
            <a:r>
              <a:rPr lang="en-US" sz="1000" dirty="0" smtClean="0"/>
              <a:t>or violations of some kind</a:t>
            </a: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Need for safety : Part I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13" name="Picture 2" descr="https://newsroom.intel.com/wp-content/uploads/sites/11/2019/10/ad-response-time-brak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02" y="3995856"/>
            <a:ext cx="2830572" cy="834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/>
          <p:cNvGrpSpPr/>
          <p:nvPr/>
        </p:nvGrpSpPr>
        <p:grpSpPr>
          <a:xfrm>
            <a:off x="3278430" y="3560193"/>
            <a:ext cx="1487760" cy="435663"/>
            <a:chOff x="3641712" y="3325469"/>
            <a:chExt cx="1486200" cy="946200"/>
          </a:xfrm>
        </p:grpSpPr>
        <p:sp>
          <p:nvSpPr>
            <p:cNvPr id="15" name="Google Shape;191;p33"/>
            <p:cNvSpPr/>
            <p:nvPr/>
          </p:nvSpPr>
          <p:spPr>
            <a:xfrm>
              <a:off x="3641712" y="3325469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2;p33"/>
            <p:cNvSpPr txBox="1"/>
            <p:nvPr/>
          </p:nvSpPr>
          <p:spPr>
            <a:xfrm>
              <a:off x="3669462" y="3396884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lvl="0" algn="ctr"/>
              <a:endParaRPr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17" name="Google Shape;193;p33"/>
            <p:cNvSpPr txBox="1"/>
            <p:nvPr/>
          </p:nvSpPr>
          <p:spPr>
            <a:xfrm>
              <a:off x="3727679" y="3455835"/>
              <a:ext cx="12885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en-GB" sz="1000" b="1" dirty="0" smtClean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Brake or break?</a:t>
              </a:r>
            </a:p>
            <a:p>
              <a:pPr lvl="0" algn="ctr"/>
              <a:r>
                <a:rPr lang="en-GB" sz="1000" dirty="0" smtClean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</a:t>
              </a:r>
              <a:endParaRPr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  <p:pic>
        <p:nvPicPr>
          <p:cNvPr id="4098" name="Picture 2" descr="Safety Check Words With Mark And Box To Illustrate A Security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465" y="100681"/>
            <a:ext cx="1572241" cy="157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28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8232"/>
            <a:ext cx="6201106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 smtClean="0"/>
              <a:t>We </a:t>
            </a:r>
            <a:r>
              <a:rPr lang="en-US" sz="1000" dirty="0"/>
              <a:t>keep the situations that invoke the </a:t>
            </a:r>
            <a:r>
              <a:rPr lang="en-US" sz="1000" dirty="0" smtClean="0"/>
              <a:t>safety violation </a:t>
            </a:r>
            <a:r>
              <a:rPr lang="en-US" sz="1000" dirty="0"/>
              <a:t>in a collision </a:t>
            </a:r>
            <a:r>
              <a:rPr lang="en-US" sz="1000" dirty="0" smtClean="0"/>
              <a:t>buffer</a:t>
            </a:r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As such, the safety </a:t>
            </a:r>
            <a:r>
              <a:rPr lang="en-US" sz="1000" dirty="0" smtClean="0"/>
              <a:t>check facilitates </a:t>
            </a:r>
            <a:r>
              <a:rPr lang="en-US" sz="1000" dirty="0"/>
              <a:t>a constrained exploration during </a:t>
            </a:r>
            <a:r>
              <a:rPr lang="en-US" sz="1000" dirty="0" smtClean="0"/>
              <a:t>learning which </a:t>
            </a:r>
            <a:r>
              <a:rPr lang="en-US" sz="1000" dirty="0"/>
              <a:t>enhances learning efficiency and achieves </a:t>
            </a:r>
            <a:r>
              <a:rPr lang="en-US" sz="1000" dirty="0" smtClean="0"/>
              <a:t>stable learning</a:t>
            </a:r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Use of two buffers is a </a:t>
            </a:r>
            <a:r>
              <a:rPr lang="en-US" sz="1000" dirty="0" smtClean="0"/>
              <a:t>simpler version </a:t>
            </a:r>
            <a:r>
              <a:rPr lang="en-US" sz="1000" dirty="0"/>
              <a:t>of prioritized experience replay as </a:t>
            </a:r>
            <a:r>
              <a:rPr lang="en-US" sz="1000" dirty="0" smtClean="0"/>
              <a:t>discussed earlier</a:t>
            </a:r>
          </a:p>
          <a:p>
            <a:pPr marL="152400" indent="0">
              <a:buNone/>
            </a:pPr>
            <a:endParaRPr lang="en-US"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Need for safety : Part II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5122" name="Picture 2" descr="Reinforcement Learning (D3QN ) Agent with Prioritized Experience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682" y="2969920"/>
            <a:ext cx="3517455" cy="203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n Overview of Requirements Prioritization &gt; Business Analyst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593" y="144726"/>
            <a:ext cx="2496200" cy="1675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2854" y="2781643"/>
            <a:ext cx="1626924" cy="3936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2854" y="3157024"/>
            <a:ext cx="3271529" cy="189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0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165238"/>
            <a:ext cx="6201106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/>
              <a:t>T</a:t>
            </a:r>
            <a:r>
              <a:rPr lang="en-US" sz="1000" dirty="0" smtClean="0"/>
              <a:t>he </a:t>
            </a:r>
            <a:r>
              <a:rPr lang="en-US" sz="1000" dirty="0"/>
              <a:t>inclusion of </a:t>
            </a:r>
            <a:r>
              <a:rPr lang="en-US" sz="1000" b="1" dirty="0"/>
              <a:t>safety controller </a:t>
            </a:r>
            <a:r>
              <a:rPr lang="en-US" sz="1000" dirty="0"/>
              <a:t>during </a:t>
            </a:r>
            <a:r>
              <a:rPr lang="en-US" sz="1000" dirty="0" smtClean="0"/>
              <a:t>inference phase </a:t>
            </a:r>
            <a:r>
              <a:rPr lang="en-US" sz="1000" dirty="0"/>
              <a:t>leads to an interesting scenario, where by </a:t>
            </a:r>
            <a:r>
              <a:rPr lang="en-US" sz="1000" dirty="0" smtClean="0"/>
              <a:t>using new </a:t>
            </a:r>
            <a:r>
              <a:rPr lang="en-US" sz="1000" dirty="0"/>
              <a:t>information the learned agent can be re-trained </a:t>
            </a:r>
            <a:r>
              <a:rPr lang="en-US" sz="1000" dirty="0" smtClean="0"/>
              <a:t>thus resulting </a:t>
            </a:r>
            <a:r>
              <a:rPr lang="en-US" sz="1000" dirty="0"/>
              <a:t>in continuous </a:t>
            </a:r>
            <a:r>
              <a:rPr lang="en-US" sz="1000" dirty="0" smtClean="0"/>
              <a:t>adaptation</a:t>
            </a:r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 smtClean="0"/>
              <a:t> </a:t>
            </a:r>
            <a:r>
              <a:rPr lang="en-US" sz="1000" dirty="0"/>
              <a:t>The new </a:t>
            </a:r>
            <a:r>
              <a:rPr lang="en-US" sz="1000" dirty="0" smtClean="0"/>
              <a:t>information can </a:t>
            </a:r>
            <a:r>
              <a:rPr lang="en-US" sz="1000" dirty="0"/>
              <a:t>be potentially obtained from real-world data </a:t>
            </a:r>
            <a:r>
              <a:rPr lang="en-US" sz="1000" dirty="0" smtClean="0"/>
              <a:t>by deploying </a:t>
            </a:r>
            <a:r>
              <a:rPr lang="en-US" sz="1000" dirty="0"/>
              <a:t>the initially trained agent in multiple </a:t>
            </a:r>
            <a:r>
              <a:rPr lang="en-US" sz="1000" dirty="0" smtClean="0"/>
              <a:t>vehicles</a:t>
            </a:r>
            <a:endParaRPr lang="en-US"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Need for safety : Part III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66" y="2514135"/>
            <a:ext cx="1793565" cy="614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66" y="2949872"/>
            <a:ext cx="4646393" cy="21936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9647" y="2993438"/>
            <a:ext cx="3405964" cy="190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3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>
            <a:spLocks noGrp="1"/>
          </p:cNvSpPr>
          <p:nvPr>
            <p:ph type="ctrTitle"/>
          </p:nvPr>
        </p:nvSpPr>
        <p:spPr>
          <a:xfrm flipH="1">
            <a:off x="2754543" y="111871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Safe and adaptive decision making</a:t>
            </a:r>
          </a:p>
        </p:txBody>
      </p:sp>
      <p:sp>
        <p:nvSpPr>
          <p:cNvPr id="313" name="Google Shape;313;p39"/>
          <p:cNvSpPr txBox="1">
            <a:spLocks noGrp="1"/>
          </p:cNvSpPr>
          <p:nvPr>
            <p:ph type="title" idx="2"/>
          </p:nvPr>
        </p:nvSpPr>
        <p:spPr>
          <a:xfrm flipH="1">
            <a:off x="4970943" y="5780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314" name="Google Shape;314;p39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031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794450" y="1297800"/>
            <a:ext cx="6919200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  <a:p>
            <a:r>
              <a:rPr lang="en-GB" dirty="0"/>
              <a:t>U</a:t>
            </a:r>
            <a:r>
              <a:rPr lang="en-US" dirty="0"/>
              <a:t>se the concept of </a:t>
            </a:r>
            <a:r>
              <a:rPr lang="en-US" dirty="0">
                <a:solidFill>
                  <a:srgbClr val="0070C0"/>
                </a:solidFill>
                <a:latin typeface="Exo 2"/>
                <a:ea typeface="Exo 2"/>
                <a:cs typeface="Exo 2"/>
                <a:sym typeface="Exo 2"/>
              </a:rPr>
              <a:t>affordance indicators</a:t>
            </a:r>
            <a:r>
              <a:rPr lang="en-US" dirty="0">
                <a:solidFill>
                  <a:srgbClr val="0070C0"/>
                </a:solidFill>
              </a:rPr>
              <a:t>. </a:t>
            </a:r>
            <a:r>
              <a:rPr lang="en-US" dirty="0"/>
              <a:t>(In real life can be produce</a:t>
            </a:r>
          </a:p>
          <a:p>
            <a:pPr marL="152400" indent="0">
              <a:buNone/>
            </a:pPr>
            <a:r>
              <a:rPr lang="en-US" dirty="0"/>
              <a:t>          by “LIDAR” </a:t>
            </a:r>
            <a:r>
              <a:rPr lang="en-US" dirty="0">
                <a:solidFill>
                  <a:schemeClr val="accent6">
                    <a:lumMod val="95000"/>
                    <a:lumOff val="5000"/>
                  </a:schemeClr>
                </a:solidFill>
              </a:rPr>
              <a:t>sensors</a:t>
            </a:r>
            <a:r>
              <a:rPr lang="en-US" dirty="0"/>
              <a:t> ).</a:t>
            </a:r>
          </a:p>
          <a:p>
            <a:r>
              <a:rPr lang="en-US" dirty="0">
                <a:solidFill>
                  <a:srgbClr val="0070C0"/>
                </a:solidFill>
              </a:rPr>
              <a:t>3 for EGO </a:t>
            </a:r>
            <a:r>
              <a:rPr lang="en-US" dirty="0"/>
              <a:t>car and </a:t>
            </a:r>
            <a:r>
              <a:rPr lang="en-US" dirty="0">
                <a:solidFill>
                  <a:srgbClr val="0070C0"/>
                </a:solidFill>
              </a:rPr>
              <a:t>24</a:t>
            </a:r>
            <a:r>
              <a:rPr lang="en-US" dirty="0"/>
              <a:t> represent the </a:t>
            </a:r>
            <a:r>
              <a:rPr lang="en-GB" dirty="0"/>
              <a:t>spatial-temporal information of </a:t>
            </a:r>
            <a:r>
              <a:rPr lang="en-GB" dirty="0">
                <a:solidFill>
                  <a:srgbClr val="0070C0"/>
                </a:solidFill>
              </a:rPr>
              <a:t>the six</a:t>
            </a:r>
          </a:p>
          <a:p>
            <a:pPr marL="15240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 nearest traffic vehicles</a:t>
            </a:r>
            <a:r>
              <a:rPr lang="en-GB" dirty="0"/>
              <a:t>, formulated from the ego vehicle’s </a:t>
            </a:r>
            <a:r>
              <a:rPr lang="en-US" dirty="0"/>
              <a:t>perspective.</a:t>
            </a:r>
          </a:p>
          <a:p>
            <a:r>
              <a:rPr lang="en-GB" dirty="0"/>
              <a:t>Traffic vehicle’s variable 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State : distance </a:t>
            </a:r>
            <a:r>
              <a:rPr lang="en-GB" b="1" dirty="0"/>
              <a:t>d</a:t>
            </a:r>
            <a:r>
              <a:rPr lang="en-GB" dirty="0"/>
              <a:t> or velocity </a:t>
            </a:r>
            <a:r>
              <a:rPr lang="en-GB" b="1" dirty="0"/>
              <a:t>v</a:t>
            </a:r>
            <a:r>
              <a:rPr lang="en-GB" dirty="0"/>
              <a:t>.</a:t>
            </a:r>
          </a:p>
          <a:p>
            <a:r>
              <a:rPr lang="en-US" dirty="0"/>
              <a:t>Lane : </a:t>
            </a:r>
            <a:r>
              <a:rPr lang="en-GB" dirty="0"/>
              <a:t>right lane </a:t>
            </a:r>
            <a:r>
              <a:rPr lang="en-GB" b="1" dirty="0" err="1"/>
              <a:t>rl</a:t>
            </a:r>
            <a:r>
              <a:rPr lang="en-GB" dirty="0"/>
              <a:t>, centre lane </a:t>
            </a:r>
            <a:r>
              <a:rPr lang="en-GB" b="1" dirty="0"/>
              <a:t>cl</a:t>
            </a:r>
            <a:r>
              <a:rPr lang="en-GB" dirty="0"/>
              <a:t>, or left lane </a:t>
            </a:r>
            <a:r>
              <a:rPr lang="en-GB" b="1" dirty="0"/>
              <a:t>ll</a:t>
            </a:r>
            <a:r>
              <a:rPr lang="en-GB" dirty="0"/>
              <a:t>.</a:t>
            </a:r>
          </a:p>
          <a:p>
            <a:r>
              <a:rPr lang="en-US" dirty="0"/>
              <a:t>Location : </a:t>
            </a:r>
            <a:r>
              <a:rPr lang="en-GB" dirty="0"/>
              <a:t>front </a:t>
            </a:r>
            <a:r>
              <a:rPr lang="en-GB" b="1" dirty="0"/>
              <a:t>f</a:t>
            </a:r>
            <a:r>
              <a:rPr lang="en-GB" dirty="0"/>
              <a:t> or rear </a:t>
            </a:r>
            <a:r>
              <a:rPr lang="en-GB" b="1" dirty="0"/>
              <a:t>r</a:t>
            </a:r>
          </a:p>
          <a:p>
            <a:r>
              <a:rPr lang="en-GB" dirty="0"/>
              <a:t>Direction : longitudinal </a:t>
            </a:r>
            <a:r>
              <a:rPr lang="en-GB" b="1" dirty="0"/>
              <a:t>x</a:t>
            </a:r>
            <a:r>
              <a:rPr lang="en-GB" dirty="0"/>
              <a:t> </a:t>
            </a:r>
            <a:r>
              <a:rPr lang="en-US" dirty="0"/>
              <a:t>lateral </a:t>
            </a:r>
            <a:r>
              <a:rPr lang="en-US" b="1" dirty="0"/>
              <a:t>y</a:t>
            </a:r>
            <a:r>
              <a:rPr lang="en-US" dirty="0"/>
              <a:t>.</a:t>
            </a:r>
          </a:p>
          <a:p>
            <a:endParaRPr lang="en-GB" dirty="0"/>
          </a:p>
          <a:p>
            <a:r>
              <a:rPr lang="en-GB" u="sng" dirty="0"/>
              <a:t>Example</a:t>
            </a:r>
            <a:r>
              <a:rPr lang="en-GB" dirty="0"/>
              <a:t> : relative distance and velocity, in longitudinal and lateral direction, to the </a:t>
            </a:r>
          </a:p>
          <a:p>
            <a:pPr marL="152400" indent="0">
              <a:buNone/>
            </a:pPr>
            <a:r>
              <a:rPr lang="en-GB" dirty="0"/>
              <a:t>         closest front car in the right lane.</a:t>
            </a:r>
            <a:endParaRPr lang="en-US" dirty="0"/>
          </a:p>
          <a:p>
            <a:endParaRPr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Ego car environment</a:t>
            </a:r>
            <a:endParaRPr dirty="0"/>
          </a:p>
        </p:txBody>
      </p:sp>
      <p:grpSp>
        <p:nvGrpSpPr>
          <p:cNvPr id="6" name="Group 5"/>
          <p:cNvGrpSpPr/>
          <p:nvPr/>
        </p:nvGrpSpPr>
        <p:grpSpPr>
          <a:xfrm>
            <a:off x="5906903" y="1137245"/>
            <a:ext cx="3078995" cy="1439702"/>
            <a:chOff x="5798127" y="1164954"/>
            <a:chExt cx="2930568" cy="126144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8127" y="1296600"/>
              <a:ext cx="2930568" cy="112979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2162" t="7971" r="-1"/>
            <a:stretch/>
          </p:blipFill>
          <p:spPr>
            <a:xfrm>
              <a:off x="6446625" y="1164954"/>
              <a:ext cx="1254168" cy="13858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00793" y="1171891"/>
              <a:ext cx="1027902" cy="12470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8128" y="1164954"/>
              <a:ext cx="648498" cy="138582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0606" y="2804470"/>
            <a:ext cx="2805978" cy="53447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1313777" y="3202064"/>
            <a:ext cx="6919200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  <a:p>
            <a:r>
              <a:rPr lang="en-GB" dirty="0"/>
              <a:t>Inputs - 27 affordance indicators.</a:t>
            </a:r>
          </a:p>
          <a:p>
            <a:r>
              <a:rPr lang="en-GB" dirty="0"/>
              <a:t>DDQN - as described in 01.</a:t>
            </a:r>
          </a:p>
          <a:p>
            <a:r>
              <a:rPr lang="en-GB" dirty="0"/>
              <a:t>SC  - short-horizon safety check.</a:t>
            </a:r>
          </a:p>
          <a:p>
            <a:r>
              <a:rPr lang="en-GB" dirty="0"/>
              <a:t>FBC - low-level feedback controller.</a:t>
            </a:r>
            <a:r>
              <a:rPr lang="en-US" dirty="0"/>
              <a:t>       </a:t>
            </a:r>
          </a:p>
          <a:p>
            <a:r>
              <a:rPr lang="en-GB" dirty="0"/>
              <a:t>Outputs : </a:t>
            </a:r>
            <a:r>
              <a:rPr lang="en-GB" dirty="0">
                <a:solidFill>
                  <a:srgbClr val="0070C0"/>
                </a:solidFill>
              </a:rPr>
              <a:t>12 unique action choice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DRL agent control architecture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09" y="1040020"/>
            <a:ext cx="6457654" cy="167197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397498" y="2832455"/>
            <a:ext cx="1486200" cy="959476"/>
            <a:chOff x="3641712" y="3325469"/>
            <a:chExt cx="1486200" cy="959476"/>
          </a:xfrm>
        </p:grpSpPr>
        <p:sp>
          <p:nvSpPr>
            <p:cNvPr id="12" name="Google Shape;191;p33"/>
            <p:cNvSpPr/>
            <p:nvPr/>
          </p:nvSpPr>
          <p:spPr>
            <a:xfrm>
              <a:off x="3641712" y="3325469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2;p33"/>
            <p:cNvSpPr txBox="1"/>
            <p:nvPr/>
          </p:nvSpPr>
          <p:spPr>
            <a:xfrm>
              <a:off x="3669462" y="3452300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lvl="0" algn="ctr"/>
              <a:r>
                <a:rPr lang="en-US" sz="1300" b="1" dirty="0">
                  <a:solidFill>
                    <a:schemeClr val="lt1"/>
                  </a:solidFill>
                  <a:latin typeface="Exo 2"/>
                  <a:ea typeface="Exo 2"/>
                  <a:cs typeface="Exo 2"/>
                  <a:sym typeface="Exo 2"/>
                </a:rPr>
                <a:t>lateral direction</a:t>
              </a:r>
              <a:endParaRPr sz="13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14" name="Google Shape;193;p33"/>
            <p:cNvSpPr txBox="1"/>
            <p:nvPr/>
          </p:nvSpPr>
          <p:spPr>
            <a:xfrm>
              <a:off x="3748461" y="3663645"/>
              <a:ext cx="12885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keep lane,</a:t>
              </a:r>
            </a:p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change lane to right, change lane to left</a:t>
              </a:r>
              <a:endParaRPr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421332" y="4032855"/>
            <a:ext cx="1486200" cy="946200"/>
            <a:chOff x="3641712" y="3325469"/>
            <a:chExt cx="1486200" cy="946200"/>
          </a:xfrm>
        </p:grpSpPr>
        <p:sp>
          <p:nvSpPr>
            <p:cNvPr id="17" name="Google Shape;191;p33"/>
            <p:cNvSpPr/>
            <p:nvPr/>
          </p:nvSpPr>
          <p:spPr>
            <a:xfrm>
              <a:off x="3641712" y="3325469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2;p33"/>
            <p:cNvSpPr txBox="1"/>
            <p:nvPr/>
          </p:nvSpPr>
          <p:spPr>
            <a:xfrm>
              <a:off x="3669462" y="3396884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Exo 2"/>
                  <a:ea typeface="Exo 2"/>
                  <a:cs typeface="Exo 2"/>
                  <a:sym typeface="Exo 2"/>
                </a:rPr>
                <a:t>longitudinal direction</a:t>
              </a:r>
              <a:endParaRPr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19" name="Google Shape;193;p33"/>
            <p:cNvSpPr txBox="1"/>
            <p:nvPr/>
          </p:nvSpPr>
          <p:spPr>
            <a:xfrm>
              <a:off x="3727679" y="3455835"/>
              <a:ext cx="12885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endPara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maintain speed</a:t>
              </a:r>
            </a:p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accelerate,</a:t>
              </a:r>
            </a:p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brake, hard brake</a:t>
              </a:r>
            </a:p>
            <a:p>
              <a:pPr lvl="0" algn="ctr"/>
              <a:endPara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  <a:p>
              <a:pPr lvl="0" algn="ctr"/>
              <a:r>
                <a:rPr lang="en-GB" sz="1000" dirty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</a:t>
              </a:r>
              <a:endParaRPr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  <p:cxnSp>
        <p:nvCxnSpPr>
          <p:cNvPr id="22" name="Straight Arrow Connector 21"/>
          <p:cNvCxnSpPr/>
          <p:nvPr/>
        </p:nvCxnSpPr>
        <p:spPr>
          <a:xfrm>
            <a:off x="4194637" y="4104270"/>
            <a:ext cx="847880" cy="39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194637" y="3462916"/>
            <a:ext cx="847880" cy="417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48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590777" y="291610"/>
            <a:ext cx="5841328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Agent Steering</a:t>
            </a:r>
            <a:endParaRPr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777" y="3310373"/>
            <a:ext cx="2460471" cy="398362"/>
          </a:xfrm>
          <a:prstGeom prst="rect">
            <a:avLst/>
          </a:prstGeom>
        </p:spPr>
      </p:pic>
      <p:sp>
        <p:nvSpPr>
          <p:cNvPr id="20" name="Google Shape;143;p29"/>
          <p:cNvSpPr txBox="1">
            <a:spLocks/>
          </p:cNvSpPr>
          <p:nvPr/>
        </p:nvSpPr>
        <p:spPr>
          <a:xfrm>
            <a:off x="863567" y="1207453"/>
            <a:ext cx="4209212" cy="333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One of 2 outputs: </a:t>
            </a:r>
            <a:r>
              <a:rPr lang="en-GB" dirty="0"/>
              <a:t>change lane to right, and change lane to </a:t>
            </a:r>
            <a:r>
              <a:rPr lang="en-GB" dirty="0" smtClean="0"/>
              <a:t>left</a:t>
            </a:r>
            <a:endParaRPr lang="en-GB" dirty="0" smtClean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FBC steering - </a:t>
            </a:r>
            <a:r>
              <a:rPr lang="en-GB" dirty="0" smtClean="0"/>
              <a:t>The inputs to the steering </a:t>
            </a:r>
          </a:p>
          <a:p>
            <a:pPr marL="152400" indent="0">
              <a:buFont typeface="Roboto Condensed Light"/>
              <a:buNone/>
            </a:pPr>
            <a:r>
              <a:rPr lang="en-GB" b="1" dirty="0" smtClean="0"/>
              <a:t>feedback controller </a:t>
            </a:r>
            <a:r>
              <a:rPr lang="en-GB" dirty="0" smtClean="0"/>
              <a:t>can be considered as additional </a:t>
            </a:r>
          </a:p>
          <a:p>
            <a:pPr marL="152400" indent="0">
              <a:buFont typeface="Roboto Condensed Light"/>
              <a:buNone/>
            </a:pPr>
            <a:r>
              <a:rPr lang="en-GB" dirty="0" smtClean="0"/>
              <a:t>affordance indicators which can be obtained from the perception module.</a:t>
            </a:r>
          </a:p>
          <a:p>
            <a:pPr marL="152400" indent="0">
              <a:buFont typeface="Roboto Condensed Light"/>
              <a:buNone/>
            </a:pPr>
            <a:endParaRPr lang="en-GB" dirty="0" smtClean="0"/>
          </a:p>
          <a:p>
            <a:r>
              <a:rPr lang="en-GB" dirty="0"/>
              <a:t>The inputs to the steering feedback </a:t>
            </a:r>
            <a:r>
              <a:rPr lang="en-GB" dirty="0" smtClean="0"/>
              <a:t>controller can </a:t>
            </a:r>
            <a:r>
              <a:rPr lang="en-GB" dirty="0"/>
              <a:t>be obtained from the </a:t>
            </a:r>
            <a:r>
              <a:rPr lang="en-GB" dirty="0" smtClean="0"/>
              <a:t>sensing </a:t>
            </a:r>
            <a:r>
              <a:rPr lang="en-GB" dirty="0"/>
              <a:t>module</a:t>
            </a:r>
            <a:r>
              <a:rPr lang="en-GB" dirty="0" smtClean="0"/>
              <a:t>.(Lidar)</a:t>
            </a:r>
            <a:endParaRPr lang="en-GB" dirty="0"/>
          </a:p>
          <a:p>
            <a:pPr marL="152400" indent="0">
              <a:buFont typeface="Roboto Condensed Light"/>
              <a:buNone/>
            </a:pPr>
            <a:endParaRPr lang="en-GB" dirty="0" smtClean="0">
              <a:solidFill>
                <a:srgbClr val="0070C0"/>
              </a:solidFill>
            </a:endParaRPr>
          </a:p>
          <a:p>
            <a:pPr marL="152400" indent="0">
              <a:buFont typeface="Roboto Condensed Light"/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152400" indent="0">
              <a:buFont typeface="Roboto Condensed Light"/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 err="1" smtClean="0"/>
              <a:t>kroad</a:t>
            </a:r>
            <a:r>
              <a:rPr lang="en-GB" dirty="0" smtClean="0"/>
              <a:t> </a:t>
            </a:r>
            <a:r>
              <a:rPr lang="en-GB" dirty="0"/>
              <a:t>is the road </a:t>
            </a:r>
            <a:r>
              <a:rPr lang="en-GB" dirty="0" smtClean="0"/>
              <a:t>curvature</a:t>
            </a:r>
          </a:p>
          <a:p>
            <a:r>
              <a:rPr lang="en-GB" dirty="0" smtClean="0"/>
              <a:t>e = </a:t>
            </a:r>
            <a:r>
              <a:rPr lang="en-GB" dirty="0"/>
              <a:t>is the heading </a:t>
            </a:r>
            <a:r>
              <a:rPr lang="en-GB" dirty="0" smtClean="0"/>
              <a:t>angle offset</a:t>
            </a:r>
            <a:endParaRPr lang="en-GB" dirty="0"/>
          </a:p>
          <a:p>
            <a:r>
              <a:rPr lang="en-GB" dirty="0" smtClean="0"/>
              <a:t>TLC </a:t>
            </a:r>
            <a:r>
              <a:rPr lang="en-GB" dirty="0"/>
              <a:t>is the desired time to complete a lane </a:t>
            </a:r>
            <a:r>
              <a:rPr lang="en-GB" dirty="0" smtClean="0"/>
              <a:t>change</a:t>
            </a:r>
            <a:endParaRPr lang="en-GB" dirty="0"/>
          </a:p>
          <a:p>
            <a:r>
              <a:rPr lang="en-GB" dirty="0" err="1" smtClean="0"/>
              <a:t>eyoff</a:t>
            </a:r>
            <a:r>
              <a:rPr lang="en-GB" dirty="0" smtClean="0"/>
              <a:t> </a:t>
            </a:r>
            <a:r>
              <a:rPr lang="en-GB" dirty="0"/>
              <a:t>is the lateral offset to the desired </a:t>
            </a:r>
            <a:r>
              <a:rPr lang="en-GB" dirty="0" smtClean="0"/>
              <a:t>position- lane width..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2050" name="Picture 2" descr="Taking a truly driverless ride in Waymo's Chrysler Pacifica | Autoblog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123" y="1400122"/>
            <a:ext cx="3460906" cy="194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690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798864" y="857473"/>
            <a:ext cx="7105153" cy="4126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  <a:p>
            <a:r>
              <a:rPr lang="en-GB" dirty="0"/>
              <a:t>SC (short-horizon safety check) validate the action choice by DDQN, by the  following :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r>
              <a:rPr lang="en-GB" dirty="0" err="1"/>
              <a:t>d</a:t>
            </a:r>
            <a:r>
              <a:rPr lang="en-GB" sz="700" dirty="0" err="1"/>
              <a:t>TV</a:t>
            </a:r>
            <a:r>
              <a:rPr lang="en-GB" sz="700" dirty="0"/>
              <a:t>  </a:t>
            </a:r>
            <a:r>
              <a:rPr lang="en-GB" dirty="0"/>
              <a:t>= relative distance</a:t>
            </a:r>
          </a:p>
          <a:p>
            <a:pPr marL="152400" indent="0">
              <a:buNone/>
            </a:pPr>
            <a:r>
              <a:rPr lang="en-GB" dirty="0" err="1"/>
              <a:t>v</a:t>
            </a:r>
            <a:r>
              <a:rPr lang="en-GB" sz="600" dirty="0" err="1"/>
              <a:t>TV</a:t>
            </a:r>
            <a:r>
              <a:rPr lang="en-GB" sz="600" dirty="0"/>
              <a:t> </a:t>
            </a:r>
            <a:r>
              <a:rPr lang="en-GB" dirty="0"/>
              <a:t> = relative velocity to a traffic vehicle</a:t>
            </a:r>
          </a:p>
          <a:p>
            <a:pPr marL="152400" indent="0">
              <a:buNone/>
            </a:pPr>
            <a:r>
              <a:rPr lang="en-GB" dirty="0" err="1"/>
              <a:t>T</a:t>
            </a:r>
            <a:r>
              <a:rPr lang="en-GB" sz="900" dirty="0" err="1"/>
              <a:t>min</a:t>
            </a:r>
            <a:r>
              <a:rPr lang="en-GB" dirty="0"/>
              <a:t> = minimum time to collision.</a:t>
            </a:r>
          </a:p>
          <a:p>
            <a:pPr marL="152400" indent="0">
              <a:buNone/>
            </a:pPr>
            <a:r>
              <a:rPr lang="en-GB" dirty="0" err="1"/>
              <a:t>dTV</a:t>
            </a:r>
            <a:r>
              <a:rPr lang="en-GB" sz="1000" dirty="0" err="1"/>
              <a:t>min</a:t>
            </a:r>
            <a:r>
              <a:rPr lang="en-GB" sz="1000" dirty="0"/>
              <a:t> </a:t>
            </a:r>
            <a:r>
              <a:rPr lang="en-GB" dirty="0"/>
              <a:t>= minimum gap which must be ensured before executing the action choice by the DDQN.</a:t>
            </a:r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GB" dirty="0">
              <a:solidFill>
                <a:schemeClr val="accent6">
                  <a:lumMod val="95000"/>
                  <a:lumOff val="5000"/>
                </a:schemeClr>
              </a:solidFill>
            </a:endParaRPr>
          </a:p>
          <a:p>
            <a:r>
              <a:rPr lang="en-GB" dirty="0"/>
              <a:t>Actions of short-horizon safety controller:</a:t>
            </a:r>
          </a:p>
          <a:p>
            <a:pPr marL="15240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r>
              <a:rPr lang="en-GB" dirty="0"/>
              <a:t>TC = calculated time to collision </a:t>
            </a:r>
          </a:p>
          <a:p>
            <a:pPr marL="152400" indent="0">
              <a:buNone/>
            </a:pPr>
            <a:r>
              <a:rPr lang="en-GB" dirty="0"/>
              <a:t>THB / TB = thresholds above which </a:t>
            </a:r>
            <a:r>
              <a:rPr lang="en-US" dirty="0"/>
              <a:t>the decision made.</a:t>
            </a:r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GB" dirty="0"/>
          </a:p>
          <a:p>
            <a:pPr marL="152400" indent="0">
              <a:buNone/>
            </a:pPr>
            <a:endParaRPr lang="en-US" dirty="0"/>
          </a:p>
          <a:p>
            <a:r>
              <a:rPr lang="en-US" dirty="0"/>
              <a:t>Any new safety violation </a:t>
            </a:r>
            <a:r>
              <a:rPr lang="en-GB" dirty="0"/>
              <a:t>data will be added to the </a:t>
            </a:r>
            <a:r>
              <a:rPr lang="en-GB" b="1" dirty="0">
                <a:solidFill>
                  <a:srgbClr val="0070C0"/>
                </a:solidFill>
              </a:rPr>
              <a:t>collision buffer </a:t>
            </a:r>
            <a:r>
              <a:rPr lang="en-GB" dirty="0" err="1">
                <a:solidFill>
                  <a:srgbClr val="0070C0"/>
                </a:solidFill>
              </a:rPr>
              <a:t>BufC</a:t>
            </a:r>
            <a:r>
              <a:rPr lang="en-GB" dirty="0">
                <a:solidFill>
                  <a:srgbClr val="0070C0"/>
                </a:solidFill>
              </a:rPr>
              <a:t>.</a:t>
            </a:r>
          </a:p>
          <a:p>
            <a:pPr marL="15240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r>
              <a:rPr lang="en-GB" dirty="0"/>
              <a:t>Due to </a:t>
            </a:r>
            <a:r>
              <a:rPr lang="en-GB" b="1" dirty="0">
                <a:solidFill>
                  <a:schemeClr val="accent5">
                    <a:lumMod val="50000"/>
                  </a:schemeClr>
                </a:solidFill>
              </a:rPr>
              <a:t>function approximation </a:t>
            </a:r>
            <a:r>
              <a:rPr lang="en-GB" dirty="0"/>
              <a:t>there can be a small probability of </a:t>
            </a:r>
            <a:r>
              <a:rPr lang="en-GB" b="1" dirty="0">
                <a:solidFill>
                  <a:schemeClr val="accent5">
                    <a:lumMod val="50000"/>
                  </a:schemeClr>
                </a:solidFill>
              </a:rPr>
              <a:t>choosing an unsafe action </a:t>
            </a:r>
            <a:r>
              <a:rPr lang="en-GB" dirty="0"/>
              <a:t>even by </a:t>
            </a:r>
            <a:r>
              <a:rPr lang="en-US" dirty="0"/>
              <a:t>trained agent</a:t>
            </a:r>
            <a:r>
              <a:rPr lang="en-GB" dirty="0"/>
              <a:t>.</a:t>
            </a:r>
          </a:p>
          <a:p>
            <a:pPr marL="152400" indent="0">
              <a:buNone/>
            </a:pPr>
            <a:r>
              <a:rPr lang="en-GB" b="1" dirty="0" err="1">
                <a:solidFill>
                  <a:srgbClr val="0070C0"/>
                </a:solidFill>
              </a:rPr>
              <a:t>BufC</a:t>
            </a:r>
            <a:r>
              <a:rPr lang="en-GB" dirty="0">
                <a:solidFill>
                  <a:srgbClr val="0070C0"/>
                </a:solidFill>
              </a:rPr>
              <a:t> </a:t>
            </a:r>
            <a:r>
              <a:rPr lang="en-GB" b="1" dirty="0">
                <a:solidFill>
                  <a:schemeClr val="accent5">
                    <a:lumMod val="50000"/>
                  </a:schemeClr>
                </a:solidFill>
              </a:rPr>
              <a:t>enable re-training </a:t>
            </a:r>
            <a:r>
              <a:rPr lang="en-GB" dirty="0"/>
              <a:t>our agent on edge scenarios and </a:t>
            </a:r>
            <a:r>
              <a:rPr lang="en-GB" b="1" dirty="0">
                <a:solidFill>
                  <a:schemeClr val="accent5">
                    <a:lumMod val="50000"/>
                  </a:schemeClr>
                </a:solidFill>
              </a:rPr>
              <a:t>lower that probability</a:t>
            </a:r>
            <a:r>
              <a:rPr lang="en-GB" dirty="0"/>
              <a:t>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Short-horizon safety check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600" y="1459530"/>
            <a:ext cx="1986194" cy="3097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600" y="2577105"/>
            <a:ext cx="2852551" cy="9076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8169" y="1111004"/>
            <a:ext cx="2291695" cy="81871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1"/>
            <a:ext cx="1108684" cy="117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9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The Algorithm</a:t>
            </a:r>
            <a:endParaRPr dirty="0"/>
          </a:p>
        </p:txBody>
      </p:sp>
      <p:sp>
        <p:nvSpPr>
          <p:cNvPr id="397" name="Google Shape;397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16012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992829" y="1299050"/>
            <a:ext cx="6919200" cy="4126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  <a:p>
            <a:pPr marL="152400" indent="0">
              <a:buNone/>
            </a:pP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Algorithm for autonomous</a:t>
            </a:r>
            <a:br>
              <a:rPr lang="en-US" dirty="0"/>
            </a:br>
            <a:r>
              <a:rPr lang="en-US" dirty="0"/>
              <a:t>highway driving.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823" b="-1"/>
          <a:stretch/>
        </p:blipFill>
        <p:spPr>
          <a:xfrm>
            <a:off x="501897" y="1877292"/>
            <a:ext cx="2925907" cy="29950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7804" y="3274272"/>
            <a:ext cx="2925907" cy="1598086"/>
          </a:xfrm>
          <a:prstGeom prst="rect">
            <a:avLst/>
          </a:prstGeom>
        </p:spPr>
      </p:pic>
      <p:sp>
        <p:nvSpPr>
          <p:cNvPr id="9" name="Google Shape;143;p29"/>
          <p:cNvSpPr txBox="1">
            <a:spLocks/>
          </p:cNvSpPr>
          <p:nvPr/>
        </p:nvSpPr>
        <p:spPr>
          <a:xfrm>
            <a:off x="806876" y="1016795"/>
            <a:ext cx="7105153" cy="412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 lang="en-US" dirty="0"/>
          </a:p>
          <a:p>
            <a:r>
              <a:rPr lang="en-GB" dirty="0"/>
              <a:t>A DRL based safe decision maker for autonomous </a:t>
            </a:r>
            <a:r>
              <a:rPr lang="en-US" dirty="0"/>
              <a:t>highway driving :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Google Shape;143;p29"/>
          <p:cNvSpPr txBox="1">
            <a:spLocks/>
          </p:cNvSpPr>
          <p:nvPr/>
        </p:nvSpPr>
        <p:spPr>
          <a:xfrm>
            <a:off x="3732783" y="1680740"/>
            <a:ext cx="7105153" cy="412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en-GB" dirty="0">
                <a:latin typeface="Arial Narrow" panose="020B0606020202030204" pitchFamily="34" charset="0"/>
                <a:cs typeface="Dubai" panose="020B0503030403030204" pitchFamily="34" charset="-78"/>
              </a:rPr>
              <a:t>Q(</a:t>
            </a:r>
            <a:r>
              <a:rPr lang="el-GR" dirty="0">
                <a:latin typeface="Arial Narrow" panose="020B0606020202030204" pitchFamily="34" charset="0"/>
                <a:cs typeface="Dubai" panose="020B0503030403030204" pitchFamily="34" charset="-78"/>
              </a:rPr>
              <a:t>Θ</a:t>
            </a:r>
            <a:r>
              <a:rPr lang="en-GB" dirty="0">
                <a:latin typeface="Arial Narrow" panose="020B0606020202030204" pitchFamily="34" charset="0"/>
                <a:cs typeface="Dubai" panose="020B0503030403030204" pitchFamily="34" charset="-78"/>
              </a:rPr>
              <a:t>) , Q^(</a:t>
            </a:r>
            <a:r>
              <a:rPr lang="el-GR" dirty="0">
                <a:latin typeface="Arial Narrow" panose="020B0606020202030204" pitchFamily="34" charset="0"/>
                <a:cs typeface="Dubai" panose="020B0503030403030204" pitchFamily="34" charset="-78"/>
              </a:rPr>
              <a:t>Θ</a:t>
            </a:r>
            <a:r>
              <a:rPr lang="en-GB" dirty="0">
                <a:latin typeface="Arial Narrow" panose="020B0606020202030204" pitchFamily="34" charset="0"/>
                <a:cs typeface="Dubai" panose="020B0503030403030204" pitchFamily="34" charset="-78"/>
              </a:rPr>
              <a:t>^) – </a:t>
            </a:r>
            <a:r>
              <a:rPr lang="en-GB" dirty="0">
                <a:cs typeface="Dubai" panose="020B0503030403030204" pitchFamily="34" charset="-78"/>
              </a:rPr>
              <a:t>Q functions (value) under </a:t>
            </a:r>
            <a:r>
              <a:rPr lang="en-GB" dirty="0"/>
              <a:t>policy </a:t>
            </a:r>
            <a:r>
              <a:rPr lang="el-GR" dirty="0">
                <a:latin typeface="Arial Narrow" panose="020B0606020202030204" pitchFamily="34" charset="0"/>
              </a:rPr>
              <a:t>π</a:t>
            </a:r>
            <a:r>
              <a:rPr lang="en-GB" dirty="0"/>
              <a:t> to maximize the total</a:t>
            </a:r>
          </a:p>
          <a:p>
            <a:pPr marL="152400" indent="0">
              <a:buNone/>
            </a:pPr>
            <a:r>
              <a:rPr lang="en-GB" dirty="0"/>
              <a:t>        accumulated reward.</a:t>
            </a:r>
          </a:p>
          <a:p>
            <a:r>
              <a:rPr lang="el-GR" dirty="0">
                <a:latin typeface="Arial Narrow" panose="020B0606020202030204" pitchFamily="34" charset="0"/>
                <a:cs typeface="Dubai" panose="020B0503030403030204" pitchFamily="34" charset="-78"/>
              </a:rPr>
              <a:t>ε</a:t>
            </a:r>
            <a:r>
              <a:rPr lang="en-GB" dirty="0">
                <a:latin typeface="Arial Narrow" panose="020B0606020202030204" pitchFamily="34" charset="0"/>
                <a:cs typeface="Dubai" panose="020B0503030403030204" pitchFamily="34" charset="-78"/>
              </a:rPr>
              <a:t> -  </a:t>
            </a:r>
            <a:r>
              <a:rPr lang="en-GB" dirty="0">
                <a:cs typeface="Dubai" panose="020B0503030403030204" pitchFamily="34" charset="-78"/>
              </a:rPr>
              <a:t>greedy strategy to select : Exploration / Exploitation.</a:t>
            </a:r>
          </a:p>
          <a:p>
            <a:r>
              <a:rPr lang="en-GB" dirty="0">
                <a:cs typeface="Dubai" panose="020B0503030403030204" pitchFamily="34" charset="-78"/>
              </a:rPr>
              <a:t>a</a:t>
            </a:r>
            <a:r>
              <a:rPr lang="en-GB" sz="800" dirty="0">
                <a:cs typeface="Dubai" panose="020B0503030403030204" pitchFamily="34" charset="-78"/>
              </a:rPr>
              <a:t>t</a:t>
            </a:r>
            <a:r>
              <a:rPr lang="en-GB" dirty="0">
                <a:cs typeface="Dubai" panose="020B0503030403030204" pitchFamily="34" charset="-78"/>
              </a:rPr>
              <a:t> – action at time t</a:t>
            </a:r>
          </a:p>
          <a:p>
            <a:r>
              <a:rPr lang="en-GB" dirty="0">
                <a:cs typeface="Dubai" panose="020B0503030403030204" pitchFamily="34" charset="-78"/>
              </a:rPr>
              <a:t>a</a:t>
            </a:r>
            <a:r>
              <a:rPr lang="en-GB" sz="800" dirty="0">
                <a:cs typeface="Dubai" panose="020B0503030403030204" pitchFamily="34" charset="-78"/>
              </a:rPr>
              <a:t>s</a:t>
            </a:r>
            <a:r>
              <a:rPr lang="en-GB" dirty="0">
                <a:cs typeface="Dubai" panose="020B0503030403030204" pitchFamily="34" charset="-78"/>
              </a:rPr>
              <a:t> – safe action.</a:t>
            </a:r>
          </a:p>
          <a:p>
            <a:r>
              <a:rPr lang="en-GB" dirty="0">
                <a:cs typeface="Dubai" panose="020B0503030403030204" pitchFamily="34" charset="-78"/>
              </a:rPr>
              <a:t>y</a:t>
            </a:r>
            <a:r>
              <a:rPr lang="en-GB" sz="800" dirty="0">
                <a:cs typeface="Dubai" panose="020B0503030403030204" pitchFamily="34" charset="-78"/>
              </a:rPr>
              <a:t>j</a:t>
            </a:r>
            <a:r>
              <a:rPr lang="en-GB" dirty="0">
                <a:cs typeface="Dubai" panose="020B0503030403030204" pitchFamily="34" charset="-78"/>
              </a:rPr>
              <a:t> – reward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9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51" name="Google Shape;151;p30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IN DEPTH double deep Q learning</a:t>
            </a:r>
          </a:p>
        </p:txBody>
      </p:sp>
      <p:sp>
        <p:nvSpPr>
          <p:cNvPr id="152" name="Google Shape;152;p30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153" name="Google Shape;153;p30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dirty="0" smtClean="0"/>
              <a:t>Main Features – </a:t>
            </a:r>
            <a:r>
              <a:rPr lang="en-GB" dirty="0"/>
              <a:t>“need for safety”</a:t>
            </a:r>
            <a:endParaRPr dirty="0"/>
          </a:p>
        </p:txBody>
      </p:sp>
      <p:sp>
        <p:nvSpPr>
          <p:cNvPr id="154" name="Google Shape;154;p30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30"/>
          <p:cNvSpPr txBox="1">
            <a:spLocks noGrp="1"/>
          </p:cNvSpPr>
          <p:nvPr>
            <p:ph type="title" idx="6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7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8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dirty="0"/>
              <a:t>Safe and adaptive decision making</a:t>
            </a:r>
            <a:endParaRPr dirty="0"/>
          </a:p>
        </p:txBody>
      </p:sp>
      <p:sp>
        <p:nvSpPr>
          <p:cNvPr id="164" name="Google Shape;164;p30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Algorithm in high level</a:t>
            </a:r>
            <a:endParaRPr dirty="0"/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67" name="Google Shape;167;p30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Simulation and Results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170" name="Google Shape;170;p30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Simulation and Results</a:t>
            </a:r>
            <a:endParaRPr dirty="0"/>
          </a:p>
        </p:txBody>
      </p:sp>
      <p:sp>
        <p:nvSpPr>
          <p:cNvPr id="397" name="Google Shape;397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e-IL" dirty="0"/>
              <a:t>5</a:t>
            </a:r>
            <a:endParaRPr dirty="0"/>
          </a:p>
        </p:txBody>
      </p:sp>
      <p:cxnSp>
        <p:nvCxnSpPr>
          <p:cNvPr id="398" name="Google Shape;398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7096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84CC0C9-3A4D-47F2-BB32-69B62AFFBBD6}"/>
              </a:ext>
            </a:extLst>
          </p:cNvPr>
          <p:cNvSpPr txBox="1"/>
          <p:nvPr/>
        </p:nvSpPr>
        <p:spPr>
          <a:xfrm>
            <a:off x="0" y="1784171"/>
            <a:ext cx="8711738" cy="451796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228600" indent="-228600" algn="l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/>
            </a:lvl1pPr>
            <a:lvl2pPr marL="685800" lvl="1" indent="-228600" algn="l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1">
                <a:latin typeface="Cambria Math" panose="02040503050406030204" pitchFamily="18" charset="0"/>
              </a:defRPr>
            </a:lvl2pPr>
            <a:lvl3pPr marL="1143000" lvl="2" indent="-228600" algn="l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1">
                <a:latin typeface="Cambria Math" panose="02040503050406030204" pitchFamily="18" charset="0"/>
                <a:ea typeface="Cambria Math" panose="02040503050406030204" pitchFamily="18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200" dirty="0">
                <a:latin typeface="Roboto Condensed Light"/>
                <a:ea typeface="Roboto Condensed Light"/>
                <a:sym typeface="Roboto Condensed Light"/>
              </a:rPr>
              <a:t>In this section we will show the usability of our DRL based decision making Algorithm 1 for autonomous highway driving. </a:t>
            </a:r>
          </a:p>
          <a:p>
            <a:r>
              <a:rPr lang="en-US" sz="1200" dirty="0">
                <a:latin typeface="Roboto Condensed Light"/>
                <a:ea typeface="Roboto Condensed Light"/>
                <a:sym typeface="Roboto Condensed Light"/>
              </a:rPr>
              <a:t>We introduce the vehicle dynamical model that was used training, following this we will elaborate on the training environment and evaluate the learned policy</a:t>
            </a:r>
          </a:p>
          <a:p>
            <a:pPr lvl="1"/>
            <a:r>
              <a:rPr lang="en-US" sz="1200" i="0" dirty="0">
                <a:latin typeface="Roboto Condensed Light"/>
                <a:ea typeface="Roboto Condensed Light"/>
                <a:sym typeface="Roboto Condensed Light"/>
              </a:rPr>
              <a:t>Vehicle dynamics</a:t>
            </a:r>
          </a:p>
          <a:p>
            <a:pPr lvl="1"/>
            <a:r>
              <a:rPr lang="en-US" sz="1200" i="0" dirty="0">
                <a:latin typeface="Roboto Condensed Light"/>
                <a:ea typeface="Roboto Condensed Light"/>
                <a:sym typeface="Roboto Condensed Light"/>
              </a:rPr>
              <a:t>Simulation environment</a:t>
            </a:r>
          </a:p>
          <a:p>
            <a:pPr lvl="1"/>
            <a:r>
              <a:rPr lang="en-US" sz="1200" i="0" dirty="0">
                <a:latin typeface="Roboto Condensed Light"/>
                <a:ea typeface="Roboto Condensed Light"/>
                <a:sym typeface="Roboto Condensed Light"/>
              </a:rPr>
              <a:t>Decision making for ego vehicle</a:t>
            </a:r>
          </a:p>
          <a:p>
            <a:pPr lvl="1"/>
            <a:r>
              <a:rPr lang="en-US" sz="1200" i="0" dirty="0">
                <a:latin typeface="Roboto Condensed Light"/>
                <a:ea typeface="Roboto Condensed Light"/>
                <a:sym typeface="Roboto Condensed Light"/>
              </a:rPr>
              <a:t>Continuous adaptation</a:t>
            </a:r>
          </a:p>
          <a:p>
            <a:pPr lvl="1"/>
            <a:endParaRPr lang="he-IL" i="1" u="sng" dirty="0"/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F008540B-DBAC-4331-ABA2-4BA70703864B}"/>
              </a:ext>
            </a:extLst>
          </p:cNvPr>
          <p:cNvSpPr/>
          <p:nvPr/>
        </p:nvSpPr>
        <p:spPr>
          <a:xfrm>
            <a:off x="1767660" y="760021"/>
            <a:ext cx="51764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dk1"/>
              </a:buClr>
              <a:buSzPts val="2400"/>
            </a:pPr>
            <a:r>
              <a:rPr lang="he-IL" sz="2400" b="1" dirty="0">
                <a:solidFill>
                  <a:schemeClr val="dk1"/>
                </a:solidFill>
                <a:latin typeface="Exo 2"/>
                <a:sym typeface="Exo 2"/>
              </a:rPr>
              <a:t>USE OF DRL FOR DECISION MAKING</a:t>
            </a:r>
          </a:p>
        </p:txBody>
      </p:sp>
      <p:pic>
        <p:nvPicPr>
          <p:cNvPr id="1026" name="Picture 2" descr="Racecar Vehicle Dynamics explained - Racecar Engineering">
            <a:extLst>
              <a:ext uri="{FF2B5EF4-FFF2-40B4-BE49-F238E27FC236}">
                <a16:creationId xmlns:a16="http://schemas.microsoft.com/office/drawing/2014/main" id="{DF73F83B-9CBE-43B5-8C52-C411980B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3387979"/>
            <a:ext cx="2863850" cy="16586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BE4276BD-D2E1-4721-9327-6201DD321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5" t="1" r="3457" b="19623"/>
          <a:stretch/>
        </p:blipFill>
        <p:spPr>
          <a:xfrm>
            <a:off x="3140075" y="3387979"/>
            <a:ext cx="2863850" cy="16586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8" name="Picture 4" descr="Figure 1 from Humanlike Driving: Empirical Decision-Making System ...">
            <a:extLst>
              <a:ext uri="{FF2B5EF4-FFF2-40B4-BE49-F238E27FC236}">
                <a16:creationId xmlns:a16="http://schemas.microsoft.com/office/drawing/2014/main" id="{46EF82C7-0675-4E7E-B0C7-63E07EE52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425" y="3387979"/>
            <a:ext cx="2847975" cy="165868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379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91A9FE4-2E3F-4385-B126-B7E84E6D8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Vehicle dynamics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97427F2-E29D-4B9F-8DE4-08BF301CA5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1050" y="1125676"/>
                <a:ext cx="8520600" cy="401782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>
                    <a:latin typeface="Cambria Math" panose="02040503050406030204" pitchFamily="18" charset="0"/>
                  </a:rPr>
                  <a:t>Each vehicle is modeled using a computationally efficient point-mass model. For longitudinal equations of motion we use a discrete-time double integrator and for the lateral motion we assume a simple kinematic model: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△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△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△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457200" lvl="1">
                  <a:spcBef>
                    <a:spcPts val="0"/>
                  </a:spcBef>
                  <a:buFont typeface="Roboto Condensed Light"/>
                  <a:buChar char="●"/>
                </a:pPr>
                <a:r>
                  <a:rPr lang="en-US" dirty="0">
                    <a:latin typeface="Cambria Math" panose="02040503050406030204" pitchFamily="18" charset="0"/>
                  </a:rPr>
                  <a:t>Where: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>
                        <a:latin typeface="Cambria Math" panose="02040503050406030204" pitchFamily="18" charset="0"/>
                      </a:rPr>
                      <m:t>△</m:t>
                    </m:r>
                    <m:r>
                      <m:rPr>
                        <m:sty m:val="p"/>
                      </m:rPr>
                      <a:rPr lang="en-US" i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 is the sampling time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i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r>
                      <a:rPr lang="en-US" i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endParaRPr lang="en-US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</m:d>
                    <m:r>
                      <a:rPr lang="en-US" i="0" dirty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1, 0, −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1, −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2} | 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 = 2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i="0" dirty="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p>
                            <m:r>
                              <a:rPr lang="en-US" i="0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 = 4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i="0" dirty="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p>
                            <m:r>
                              <a:rPr lang="en-US" i="0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 ,  vary from nominal acceleration, to hard brake</a:t>
                </a:r>
              </a:p>
              <a:p>
                <a:pPr lvl="1"/>
                <a:r>
                  <a:rPr lang="en-US" dirty="0">
                    <a:latin typeface="Cambria Math" panose="02040503050406030204" pitchFamily="18" charset="0"/>
                  </a:rPr>
                  <a:t>The lateral velocity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y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</m:d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 provides a reference lane for the vehicle, 5 sec to complete lane change with and option of aborting the maneuver during each sampling instance (1 Hz sampling)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97427F2-E29D-4B9F-8DE4-08BF301CA5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1050" y="1125676"/>
                <a:ext cx="8520600" cy="4017824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52656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BA1E77A-A5FA-4A75-9500-734935C4B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Simulation environment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53B69A9-F304-41BB-ADA3-DF28A8A859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6030" y="1805181"/>
                <a:ext cx="8372540" cy="3263504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1400" dirty="0"/>
                  <a:t>Three lane circular loop - infinite stretch of </a:t>
                </a:r>
                <a:br>
                  <a:rPr lang="en-US" sz="1400" dirty="0"/>
                </a:br>
                <a:r>
                  <a:rPr lang="en-US" sz="1400" dirty="0"/>
                  <a:t>straight highway</a:t>
                </a:r>
              </a:p>
              <a:p>
                <a:pPr algn="l" rtl="0"/>
                <a:r>
                  <a:rPr lang="en-US" sz="1400" dirty="0"/>
                  <a:t>At the beginning of an episode, anywhere between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1,…,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400" dirty="0"/>
                  <a:t> number of cars are placed randomly within a distance of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250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400" dirty="0"/>
                  <a:t> from the ego car, we chose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=30</m:t>
                    </m:r>
                  </m:oMath>
                </a14:m>
                <a:endParaRPr lang="en-US" sz="1400" dirty="0"/>
              </a:p>
              <a:p>
                <a:pPr algn="l" rtl="0"/>
                <a:r>
                  <a:rPr lang="en-US" sz="1400" dirty="0"/>
                  <a:t>Ego cars uses </a:t>
                </a:r>
                <a14:m>
                  <m:oMath xmlns:m="http://schemas.openxmlformats.org/officeDocument/2006/math">
                    <m:r>
                      <a:rPr lang="en-US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𝑔𝑟𝑒𝑒𝑑𝑦</m:t>
                    </m:r>
                  </m:oMath>
                </a14:m>
                <a:r>
                  <a:rPr lang="en-US" sz="1400" dirty="0"/>
                  <a:t> policy with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𝑎𝑙𝑔𝑜𝑟𝑖𝑡h𝑚</m:t>
                    </m:r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 1</m:t>
                    </m:r>
                  </m:oMath>
                </a14:m>
                <a:endParaRPr lang="en-US" sz="1400" dirty="0"/>
              </a:p>
              <a:p>
                <a:pPr algn="l" rtl="0"/>
                <a:r>
                  <a:rPr lang="en-US" sz="1400" dirty="0"/>
                  <a:t>Traffic vehicles use combination of known controllers</a:t>
                </a:r>
              </a:p>
              <a:p>
                <a:pPr lvl="1" algn="l" rtl="0"/>
                <a:r>
                  <a:rPr lang="en-US" sz="1400" dirty="0"/>
                  <a:t>For the traffic vehicles, the system parameters such as maximum velocity are randomly chosen to ensure diverse traffic scenario in training and evaluation</a:t>
                </a:r>
                <a:br>
                  <a:rPr lang="en-US" sz="1400" dirty="0"/>
                </a:br>
                <a:endParaRPr lang="en-US" sz="1400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53B69A9-F304-41BB-ADA3-DF28A8A859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6030" y="1805181"/>
                <a:ext cx="8372540" cy="3263504"/>
              </a:xfrm>
              <a:blipFill>
                <a:blip r:embed="rId4"/>
                <a:stretch>
                  <a:fillRect r="-218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תמונה 4">
            <a:extLst>
              <a:ext uri="{FF2B5EF4-FFF2-40B4-BE49-F238E27FC236}">
                <a16:creationId xmlns:a16="http://schemas.microsoft.com/office/drawing/2014/main" id="{4781B9B1-4E39-423D-AE3B-5B92E9AE97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336" t="1" b="-2115"/>
          <a:stretch/>
        </p:blipFill>
        <p:spPr>
          <a:xfrm>
            <a:off x="5991399" y="74815"/>
            <a:ext cx="3079865" cy="21072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4247967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348C05-3B67-4521-AB6D-97DCF3E0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Decision making for ego vehicle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E6C70146-0569-4B80-A057-7F2D87F7F1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369219"/>
                <a:ext cx="8049838" cy="3263504"/>
              </a:xfrm>
            </p:spPr>
            <p:txBody>
              <a:bodyPr/>
              <a:lstStyle/>
              <a:p>
                <a:pPr algn="l" rtl="0"/>
                <a:r>
                  <a:rPr lang="en-US" dirty="0"/>
                  <a:t>In order to train the policy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we use a reward function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that consists of a set of driving goals for the ego car. It is formulated as a function of:</a:t>
                </a:r>
              </a:p>
              <a:p>
                <a:pPr lvl="1" algn="l" rtl="0"/>
                <a:r>
                  <a:rPr lang="en-US" dirty="0"/>
                  <a:t>Desired traveling speed subject to traffic condition (7)</a:t>
                </a:r>
              </a:p>
              <a:p>
                <a:pPr lvl="1" algn="l" rtl="0"/>
                <a:r>
                  <a:rPr lang="en-US" dirty="0"/>
                  <a:t>Desired lane and lane offset subject to traffic condition (8)</a:t>
                </a:r>
              </a:p>
              <a:p>
                <a:pPr lvl="1" algn="l" rtl="0"/>
                <a:r>
                  <a:rPr lang="en-US" dirty="0"/>
                  <a:t>Relative distance to the preceding car based on relative velocity (9)</a:t>
                </a:r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E6C70146-0569-4B80-A057-7F2D87F7F1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369219"/>
                <a:ext cx="8049838" cy="3263504"/>
              </a:xfrm>
              <a:blipFill>
                <a:blip r:embed="rId4"/>
                <a:stretch>
                  <a:fillRect r="-7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תמונה 3">
            <a:extLst>
              <a:ext uri="{FF2B5EF4-FFF2-40B4-BE49-F238E27FC236}">
                <a16:creationId xmlns:a16="http://schemas.microsoft.com/office/drawing/2014/main" id="{6F25854A-5B69-4DC2-9129-23F014136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18" y="3227003"/>
            <a:ext cx="3614738" cy="14644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תיבת טקסט 4">
                <a:extLst>
                  <a:ext uri="{FF2B5EF4-FFF2-40B4-BE49-F238E27FC236}">
                    <a16:creationId xmlns:a16="http://schemas.microsoft.com/office/drawing/2014/main" id="{8B116812-CCC7-4F1F-BB4A-B000D3094DC3}"/>
                  </a:ext>
                </a:extLst>
              </p:cNvPr>
              <p:cNvSpPr txBox="1"/>
              <p:nvPr/>
            </p:nvSpPr>
            <p:spPr>
              <a:xfrm>
                <a:off x="4572001" y="3279372"/>
                <a:ext cx="4330931" cy="1065869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l" rtl="0"/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sz="1200" i="1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</m:ctrlPr>
                          </m:sSubPr>
                          <m:e>
                            <m:r>
                              <a:rPr lang="en-US" sz="1200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  <m:t>𝑒</m:t>
                            </m:r>
                          </m:e>
                          <m:sub>
                            <m:r>
                              <a:rPr lang="en-US" sz="1200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  <m:t>𝑥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1200" i="1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</m:ctrlPr>
                          </m:sSubPr>
                          <m:e>
                            <m:r>
                              <a:rPr lang="en-US" sz="1200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  <m:t>𝑒</m:t>
                            </m:r>
                          </m:e>
                          <m:sub>
                            <m:r>
                              <a:rPr lang="en-US" sz="1200" dirty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 Condensed Light"/>
                                <a:cs typeface="Roboto Condensed Light"/>
                                <a:sym typeface="Roboto Condensed Light"/>
                              </a:rPr>
                              <m:t>𝑦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𝑑</m:t>
                        </m:r>
                      </m:e>
                      <m:sub>
                        <m:r>
                          <a:rPr lang="en-US" sz="120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𝑙𝑒𝑎𝑑</m:t>
                        </m:r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 are the ego velocity, lateral position, and the longitudinal distance to the lead vehicle respectively.</a:t>
                </a:r>
              </a:p>
              <a:p>
                <a:pPr algn="l" rtl="0"/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Similarly,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𝑣</m:t>
                        </m:r>
                      </m:e>
                      <m:sub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𝑑𝑒𝑠</m:t>
                        </m:r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𝑦</m:t>
                        </m:r>
                      </m:e>
                      <m:sub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𝑑𝑒𝑠</m:t>
                        </m:r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</m:ctrlPr>
                      </m:sSubPr>
                      <m:e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𝑑</m:t>
                        </m:r>
                      </m:e>
                      <m:sub>
                        <m:r>
                          <a:rPr lang="en-US" sz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 Condensed Light"/>
                            <a:cs typeface="Roboto Condensed Light"/>
                            <a:sym typeface="Roboto Condensed Light"/>
                          </a:rPr>
                          <m:t>𝑠𝑎𝑓𝑒</m:t>
                        </m:r>
                      </m:sub>
                    </m:sSub>
                  </m:oMath>
                </a14:m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 are the desired speed, lane</a:t>
                </a:r>
              </a:p>
              <a:p>
                <a:pPr algn="l" rtl="0"/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position, and safe longitudinal distance to the lead vehicle</a:t>
                </a:r>
              </a:p>
              <a:p>
                <a:pPr algn="l" rtl="0"/>
                <a:r>
                  <a:rPr lang="en-US" sz="1200" dirty="0">
                    <a:solidFill>
                      <a:schemeClr val="dk1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respectively.</a:t>
                </a:r>
                <a:endParaRPr lang="he-IL" sz="1200" dirty="0">
                  <a:solidFill>
                    <a:schemeClr val="dk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</mc:Choice>
        <mc:Fallback xmlns="">
          <p:sp>
            <p:nvSpPr>
              <p:cNvPr id="5" name="תיבת טקסט 4">
                <a:extLst>
                  <a:ext uri="{FF2B5EF4-FFF2-40B4-BE49-F238E27FC236}">
                    <a16:creationId xmlns:a16="http://schemas.microsoft.com/office/drawing/2014/main" id="{8B116812-CCC7-4F1F-BB4A-B000D3094D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1" y="3279372"/>
                <a:ext cx="4330931" cy="1065869"/>
              </a:xfrm>
              <a:prstGeom prst="rect">
                <a:avLst/>
              </a:prstGeom>
              <a:blipFill>
                <a:blip r:embed="rId6"/>
                <a:stretch>
                  <a:fillRect t="-571" b="-342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943590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502C4200-D11D-49EF-89E4-4CEFFE4C90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125"/>
          <a:stretch/>
        </p:blipFill>
        <p:spPr>
          <a:xfrm>
            <a:off x="382384" y="247928"/>
            <a:ext cx="3873791" cy="42289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EC290A2-3D8D-4FCF-A33B-7458797B2B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947" b="45956"/>
          <a:stretch/>
        </p:blipFill>
        <p:spPr>
          <a:xfrm>
            <a:off x="4414088" y="1670051"/>
            <a:ext cx="3614738" cy="411480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804D493-8273-4751-BC34-A8016C3553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1902"/>
          <a:stretch/>
        </p:blipFill>
        <p:spPr>
          <a:xfrm>
            <a:off x="4414088" y="3151239"/>
            <a:ext cx="3614738" cy="41148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0DAEF90-EA23-420D-8765-8407F7B683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1871"/>
          <a:stretch/>
        </p:blipFill>
        <p:spPr>
          <a:xfrm>
            <a:off x="4414088" y="247928"/>
            <a:ext cx="3614738" cy="704828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668B79F9-A9AC-4211-AC2A-C83B68FD31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8970" b="849"/>
          <a:stretch/>
        </p:blipFill>
        <p:spPr>
          <a:xfrm>
            <a:off x="540298" y="4594860"/>
            <a:ext cx="3873791" cy="52370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תיבת טקסט 8">
                <a:extLst>
                  <a:ext uri="{FF2B5EF4-FFF2-40B4-BE49-F238E27FC236}">
                    <a16:creationId xmlns:a16="http://schemas.microsoft.com/office/drawing/2014/main" id="{4F50EF84-F9C6-4706-8DC8-E8B33A52DA04}"/>
                  </a:ext>
                </a:extLst>
              </p:cNvPr>
              <p:cNvSpPr txBox="1"/>
              <p:nvPr/>
            </p:nvSpPr>
            <p:spPr>
              <a:xfrm>
                <a:off x="4729913" y="922753"/>
                <a:ext cx="1361238" cy="276806"/>
              </a:xfrm>
              <a:prstGeom prst="rect">
                <a:avLst/>
              </a:prstGeom>
            </p:spPr>
            <p:txBody>
              <a:bodyPr vert="horz" lIns="68580" tIns="34290" rIns="68580" bIns="34290" rtlCol="1">
                <a:normAutofit/>
              </a:bodyPr>
              <a:lstStyle>
                <a:defPPr>
                  <a:defRPr lang="he-IL"/>
                </a:defPPr>
                <a:lvl1pPr marL="228600" indent="-228600" algn="l" rtl="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1pPr>
                <a:lvl2pPr marL="685800" lvl="1" indent="-228600" algn="l" rtl="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/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/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5pPr>
                <a:lvl6pPr marL="25146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6pPr>
                <a:lvl7pPr marL="29718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7pPr>
                <a:lvl8pPr marL="3429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8pPr>
                <a:lvl9pPr marL="3886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dirty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050" dirty="0">
                            <a:latin typeface="Cambria Math" panose="02040503050406030204" pitchFamily="18" charset="0"/>
                          </a:rPr>
                          <m:t>𝑠𝑎𝑓𝑒</m:t>
                        </m:r>
                      </m:sub>
                    </m:sSub>
                    <m:r>
                      <a:rPr lang="en-US" sz="1050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40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050" dirty="0"/>
                  <a:t> </a:t>
                </a:r>
                <a:endParaRPr lang="he-IL" sz="1050" dirty="0"/>
              </a:p>
            </p:txBody>
          </p:sp>
        </mc:Choice>
        <mc:Fallback xmlns="">
          <p:sp>
            <p:nvSpPr>
              <p:cNvPr id="9" name="תיבת טקסט 8">
                <a:extLst>
                  <a:ext uri="{FF2B5EF4-FFF2-40B4-BE49-F238E27FC236}">
                    <a16:creationId xmlns:a16="http://schemas.microsoft.com/office/drawing/2014/main" id="{4F50EF84-F9C6-4706-8DC8-E8B33A52DA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913" y="922753"/>
                <a:ext cx="1361238" cy="276806"/>
              </a:xfrm>
              <a:prstGeom prst="rect">
                <a:avLst/>
              </a:prstGeom>
              <a:blipFill>
                <a:blip r:embed="rId6"/>
                <a:stretch>
                  <a:fillRect l="-897" t="-4348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תיבת טקסט 9">
                <a:extLst>
                  <a:ext uri="{FF2B5EF4-FFF2-40B4-BE49-F238E27FC236}">
                    <a16:creationId xmlns:a16="http://schemas.microsoft.com/office/drawing/2014/main" id="{6605CCC6-25B5-4E00-98B6-CD1834207D20}"/>
                  </a:ext>
                </a:extLst>
              </p:cNvPr>
              <p:cNvSpPr txBox="1"/>
              <p:nvPr/>
            </p:nvSpPr>
            <p:spPr>
              <a:xfrm>
                <a:off x="4729913" y="2218636"/>
                <a:ext cx="1361238" cy="256224"/>
              </a:xfrm>
              <a:prstGeom prst="rect">
                <a:avLst/>
              </a:prstGeom>
            </p:spPr>
            <p:txBody>
              <a:bodyPr vert="horz" lIns="68580" tIns="34290" rIns="68580" bIns="34290" rtlCol="1">
                <a:normAutofit/>
              </a:bodyPr>
              <a:lstStyle>
                <a:defPPr>
                  <a:defRPr lang="he-IL"/>
                </a:defPPr>
                <a:lvl1pPr marL="228600" indent="-228600" algn="l" rtl="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1pPr>
                <a:lvl2pPr marL="685800" lvl="1" indent="-228600" algn="l" rtl="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/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/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5pPr>
                <a:lvl6pPr marL="25146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6pPr>
                <a:lvl7pPr marL="29718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7pPr>
                <a:lvl8pPr marL="3429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8pPr>
                <a:lvl9pPr marL="3886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050" dirty="0">
                            <a:latin typeface="Cambria Math" panose="02040503050406030204" pitchFamily="18" charset="0"/>
                          </a:rPr>
                          <m:t>𝑑𝑒𝑠</m:t>
                        </m:r>
                      </m:sub>
                    </m:sSub>
                    <m:r>
                      <a:rPr lang="en-US" sz="1050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50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050" dirty="0"/>
                  <a:t> </a:t>
                </a:r>
                <a:endParaRPr lang="he-IL" sz="1050" dirty="0"/>
              </a:p>
            </p:txBody>
          </p:sp>
        </mc:Choice>
        <mc:Fallback xmlns="">
          <p:sp>
            <p:nvSpPr>
              <p:cNvPr id="10" name="תיבת טקסט 9">
                <a:extLst>
                  <a:ext uri="{FF2B5EF4-FFF2-40B4-BE49-F238E27FC236}">
                    <a16:creationId xmlns:a16="http://schemas.microsoft.com/office/drawing/2014/main" id="{6605CCC6-25B5-4E00-98B6-CD1834207D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913" y="2218636"/>
                <a:ext cx="1361238" cy="256224"/>
              </a:xfrm>
              <a:prstGeom prst="rect">
                <a:avLst/>
              </a:prstGeom>
              <a:blipFill>
                <a:blip r:embed="rId7"/>
                <a:stretch>
                  <a:fillRect l="-897" t="-4762" b="-238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תיבת טקסט 10">
                <a:extLst>
                  <a:ext uri="{FF2B5EF4-FFF2-40B4-BE49-F238E27FC236}">
                    <a16:creationId xmlns:a16="http://schemas.microsoft.com/office/drawing/2014/main" id="{83C83F7A-850A-4056-B461-A078709DEEDF}"/>
                  </a:ext>
                </a:extLst>
              </p:cNvPr>
              <p:cNvSpPr txBox="1"/>
              <p:nvPr/>
            </p:nvSpPr>
            <p:spPr>
              <a:xfrm>
                <a:off x="4729913" y="3657045"/>
                <a:ext cx="1535805" cy="411481"/>
              </a:xfrm>
              <a:prstGeom prst="rect">
                <a:avLst/>
              </a:prstGeom>
            </p:spPr>
            <p:txBody>
              <a:bodyPr vert="horz" lIns="68580" tIns="34290" rIns="68580" bIns="34290" rtlCol="1">
                <a:normAutofit/>
              </a:bodyPr>
              <a:lstStyle>
                <a:lvl1pPr marL="228600" indent="-228600" algn="l" rtl="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/>
                </a:lvl1pPr>
                <a:lvl2pPr marL="685800" lvl="1" indent="-228600" algn="l" rtl="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/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/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5pPr>
                <a:lvl6pPr marL="25146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6pPr>
                <a:lvl7pPr marL="29718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7pPr>
                <a:lvl8pPr marL="3429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8pPr>
                <a:lvl9pPr marL="3886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350" dirty="0">
                            <a:latin typeface="Cambria Math" panose="02040503050406030204" pitchFamily="18" charset="0"/>
                          </a:rPr>
                          <m:t>𝑑𝑒𝑠</m:t>
                        </m:r>
                      </m:sub>
                    </m:sSub>
                    <m:r>
                      <a:rPr lang="en-US" sz="1350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350" dirty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sz="135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350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350" dirty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1350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350" dirty="0"/>
                  <a:t> </a:t>
                </a:r>
                <a:endParaRPr lang="he-IL" sz="1350" dirty="0"/>
              </a:p>
            </p:txBody>
          </p:sp>
        </mc:Choice>
        <mc:Fallback xmlns="">
          <p:sp>
            <p:nvSpPr>
              <p:cNvPr id="11" name="תיבת טקסט 10">
                <a:extLst>
                  <a:ext uri="{FF2B5EF4-FFF2-40B4-BE49-F238E27FC236}">
                    <a16:creationId xmlns:a16="http://schemas.microsoft.com/office/drawing/2014/main" id="{83C83F7A-850A-4056-B461-A078709DEE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913" y="3657045"/>
                <a:ext cx="1535805" cy="411481"/>
              </a:xfrm>
              <a:prstGeom prst="rect">
                <a:avLst/>
              </a:prstGeom>
              <a:blipFill>
                <a:blip r:embed="rId8"/>
                <a:stretch>
                  <a:fillRect l="-1984" t="-597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68562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59B485F-A0B7-4B31-ABD0-08C402175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Policy evaluation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4289D81-ED11-4295-866E-0936BE4A37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l" rtl="0"/>
                <a:r>
                  <a:rPr lang="en-US" dirty="0"/>
                  <a:t>DDQN model</a:t>
                </a:r>
              </a:p>
              <a:p>
                <a:pPr algn="l" rtl="0"/>
                <a:r>
                  <a:rPr lang="en-US" dirty="0"/>
                  <a:t>Parameters:</a:t>
                </a:r>
              </a:p>
              <a:p>
                <a:pPr lvl="1" algn="l" rtl="0"/>
                <a:r>
                  <a:rPr lang="en-US" dirty="0"/>
                  <a:t>2 hidden layers, each having 100 fully connected leaky </a:t>
                </a:r>
                <a:r>
                  <a:rPr lang="en-US" dirty="0" err="1"/>
                  <a:t>ReLU’s</a:t>
                </a:r>
                <a:endParaRPr lang="en-US" dirty="0"/>
              </a:p>
              <a:p>
                <a:pPr lvl="1" algn="l" rtl="0"/>
                <a:r>
                  <a:rPr lang="en-US" dirty="0"/>
                  <a:t>Train the network using Adam optimizer with a fixed learning rate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US" dirty="0"/>
              </a:p>
              <a:p>
                <a:pPr lvl="1" algn="l" rtl="0"/>
                <a:r>
                  <a:rPr lang="en-US" dirty="0"/>
                  <a:t>Exploration is continuously annealed from 1 to 0.2 over first 7000 episodes and then kept constant for the remaining duration of learning.</a:t>
                </a:r>
              </a:p>
              <a:p>
                <a:pPr algn="l" rtl="0"/>
                <a:r>
                  <a:rPr lang="en-US" dirty="0"/>
                  <a:t>During learning we evaluate the (partially) trained DRL controller every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100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en-US" dirty="0"/>
                  <a:t> episode</a:t>
                </a:r>
              </a:p>
              <a:p>
                <a:pPr algn="l" rtl="0"/>
                <a:r>
                  <a:rPr lang="en-US" dirty="0"/>
                  <a:t>We train the DRL agent for a total of 10000 episodes. Where each episode lasts until 200 samples or collision, whichever is earlier</a:t>
                </a:r>
                <a:endParaRPr lang="he-IL" dirty="0"/>
              </a:p>
              <a:p>
                <a:pPr algn="l" rtl="0"/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4289D81-ED11-4295-866E-0936BE4A37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2241" b="-266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424600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AB9B26D-8A82-41D3-A7A4-66C1FA639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06" y="3511748"/>
            <a:ext cx="7886700" cy="3263504"/>
          </a:xfrm>
        </p:spPr>
        <p:txBody>
          <a:bodyPr/>
          <a:lstStyle/>
          <a:p>
            <a:pPr algn="l" rtl="0"/>
            <a:r>
              <a:rPr lang="en-US" dirty="0"/>
              <a:t>It takes nearly 2000 episodes for the agent to converge</a:t>
            </a:r>
          </a:p>
          <a:p>
            <a:pPr algn="l" rtl="0"/>
            <a:r>
              <a:rPr lang="en-US" dirty="0"/>
              <a:t>For the highway driving task, the safety controller was found to be a key component for learning a meaningful policy.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46C3B2A-8229-49E6-8BB1-796CC856A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466" y="375889"/>
            <a:ext cx="6037069" cy="30094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7152696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9E4A6EA-39C4-48FA-B11B-41E5F35EA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Continues adaption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BB3DC5B-B943-43C7-9EC5-6CEE92EB9B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8008" y="1044526"/>
                <a:ext cx="8520600" cy="3416400"/>
              </a:xfrm>
            </p:spPr>
            <p:txBody>
              <a:bodyPr/>
              <a:lstStyle/>
              <a:p>
                <a:pPr algn="l" rtl="0"/>
                <a:r>
                  <a:rPr lang="en-US" dirty="0"/>
                  <a:t>Whenever the control decision by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𝐷𝐷𝑄𝑁</m:t>
                    </m:r>
                  </m:oMath>
                </a14:m>
                <a:r>
                  <a:rPr lang="en-US" dirty="0"/>
                  <a:t> fails the short-horizon safety check</a:t>
                </a:r>
              </a:p>
              <a:p>
                <a:pPr algn="l" rtl="0"/>
                <a:r>
                  <a:rPr lang="en-US" dirty="0"/>
                  <a:t>Using a lower learning rate than the one used for training,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𝑛𝑒𝑡𝑤𝑜𝑟𝑘</m:t>
                    </m:r>
                  </m:oMath>
                </a14:m>
                <a:r>
                  <a:rPr lang="en-US" dirty="0"/>
                  <a:t> can be retrained</a:t>
                </a:r>
              </a:p>
              <a:p>
                <a:pPr algn="l" rtl="0"/>
                <a:r>
                  <a:rPr lang="en-US" dirty="0"/>
                  <a:t>During the implementation phase, we replace the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–greedy policy,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sub>
                    </m:sSub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𝐴𝑙𝑔𝑜𝑟𝑖𝑡h𝑚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1</m:t>
                    </m:r>
                  </m:oMath>
                </a14:m>
                <a:r>
                  <a:rPr lang="en-US" dirty="0"/>
                  <a:t> (line 5) by the learned policy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BB3DC5B-B943-43C7-9EC5-6CEE92EB9B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8008" y="1044526"/>
                <a:ext cx="8520600" cy="3416400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תמונה 3">
            <a:extLst>
              <a:ext uri="{FF2B5EF4-FFF2-40B4-BE49-F238E27FC236}">
                <a16:creationId xmlns:a16="http://schemas.microsoft.com/office/drawing/2014/main" id="{0671C562-9786-4608-AE3C-3D7528F0D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3370" y="1854199"/>
            <a:ext cx="4875976" cy="21368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D8D65C9B-F9F7-40F8-B22B-AC8ADBB7B497}"/>
              </a:ext>
            </a:extLst>
          </p:cNvPr>
          <p:cNvSpPr txBox="1">
            <a:spLocks/>
          </p:cNvSpPr>
          <p:nvPr/>
        </p:nvSpPr>
        <p:spPr>
          <a:xfrm>
            <a:off x="308008" y="3991024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en-US" dirty="0"/>
              <a:t>Fig. 8 shows the continuous adaptation result over 30K episodes</a:t>
            </a:r>
          </a:p>
          <a:p>
            <a:r>
              <a:rPr lang="en-US" dirty="0"/>
              <a:t>It is obtained by averaging the data over 10k episodes</a:t>
            </a:r>
          </a:p>
          <a:p>
            <a:r>
              <a:rPr lang="en-US" dirty="0"/>
              <a:t>Because of filtering, the mean number of safety trigger increases over first 10k episodes and stays constant for no adaptation scenario whereas it monotonically decreases to a smaller value thanks to continuous adaptation.</a:t>
            </a:r>
          </a:p>
        </p:txBody>
      </p:sp>
    </p:spTree>
    <p:extLst>
      <p:ext uri="{BB962C8B-B14F-4D97-AF65-F5344CB8AC3E}">
        <p14:creationId xmlns:p14="http://schemas.microsoft.com/office/powerpoint/2010/main" val="23121514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Next Steps</a:t>
            </a:r>
            <a:endParaRPr dirty="0"/>
          </a:p>
        </p:txBody>
      </p:sp>
      <p:sp>
        <p:nvSpPr>
          <p:cNvPr id="397" name="Google Shape;397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e-IL" dirty="0"/>
              <a:t>6</a:t>
            </a:r>
            <a:endParaRPr dirty="0"/>
          </a:p>
        </p:txBody>
      </p:sp>
      <p:cxnSp>
        <p:nvCxnSpPr>
          <p:cNvPr id="398" name="Google Shape;398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7629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IN DEPTH double deep Q learning</a:t>
            </a:r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5" y="20952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284574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147575" y="4305355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here the subtitle if you need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1135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26F219B-4340-40DB-AFA5-74F3A72FA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What’s next?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09C8F98-F743-4A10-A741-4C5A4D279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1000" indent="-228600" algn="l" rtl="0">
              <a:buFont typeface="+mj-lt"/>
              <a:buAutoNum type="arabicPeriod"/>
            </a:pPr>
            <a:r>
              <a:rPr lang="en-US" dirty="0"/>
              <a:t>Find a simulation framework that support development, training, and validation of autonomous driving systems</a:t>
            </a:r>
          </a:p>
          <a:p>
            <a:pPr lvl="1" algn="l" rtl="0"/>
            <a:r>
              <a:rPr lang="en-US" dirty="0"/>
              <a:t>Carla</a:t>
            </a:r>
          </a:p>
          <a:p>
            <a:pPr marL="609600" lvl="1" indent="0" algn="l" rtl="0">
              <a:buNone/>
            </a:pPr>
            <a:endParaRPr lang="en-US" dirty="0"/>
          </a:p>
          <a:p>
            <a:pPr marL="381000" indent="-228600" algn="l" rtl="0">
              <a:buFont typeface="+mj-lt"/>
              <a:buAutoNum type="arabicPeriod"/>
            </a:pPr>
            <a:r>
              <a:rPr lang="en-US" dirty="0"/>
              <a:t>Examine the algorithms:</a:t>
            </a:r>
          </a:p>
          <a:p>
            <a:pPr lvl="1" algn="l" rtl="0"/>
            <a:r>
              <a:rPr lang="en-US" dirty="0"/>
              <a:t>DDQN</a:t>
            </a:r>
          </a:p>
          <a:p>
            <a:pPr lvl="1" algn="l" rtl="0"/>
            <a:r>
              <a:rPr lang="en-US" dirty="0"/>
              <a:t>DDQN with safety</a:t>
            </a:r>
          </a:p>
          <a:p>
            <a:pPr marL="609600" lvl="1" indent="0" algn="l" rtl="0">
              <a:buNone/>
            </a:pPr>
            <a:endParaRPr lang="en-US" dirty="0"/>
          </a:p>
          <a:p>
            <a:pPr algn="l" rtl="0">
              <a:buFont typeface="+mj-lt"/>
              <a:buAutoNum type="arabicPeriod"/>
            </a:pPr>
            <a:r>
              <a:rPr lang="en-US" dirty="0"/>
              <a:t>Test the results over different parameters and reward functions</a:t>
            </a:r>
          </a:p>
          <a:p>
            <a:pPr algn="l" rtl="0">
              <a:buFont typeface="+mj-lt"/>
              <a:buAutoNum type="arabicPeriod"/>
            </a:pPr>
            <a:r>
              <a:rPr lang="en-US" dirty="0"/>
              <a:t>Increase degree of simulation</a:t>
            </a:r>
          </a:p>
          <a:p>
            <a:pPr lvl="1" algn="l" rtl="0"/>
            <a:r>
              <a:rPr lang="en-US" dirty="0"/>
              <a:t>More cars, higher velocities etc.</a:t>
            </a:r>
          </a:p>
        </p:txBody>
      </p:sp>
    </p:spTree>
    <p:extLst>
      <p:ext uri="{BB962C8B-B14F-4D97-AF65-F5344CB8AC3E}">
        <p14:creationId xmlns:p14="http://schemas.microsoft.com/office/powerpoint/2010/main" val="128112863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97E527E-B74D-4E76-B36F-6BA20E8C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Carla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7AD5281-E25C-4462-8971-BE9B11949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simulation framework that support development, training, and validation of autonomous driving systems</a:t>
            </a:r>
          </a:p>
          <a:p>
            <a:pPr algn="l" rtl="0"/>
            <a:r>
              <a:rPr lang="en-US" b="1" dirty="0"/>
              <a:t>Highlighted features</a:t>
            </a:r>
          </a:p>
          <a:p>
            <a:pPr lvl="1" algn="l" rtl="0"/>
            <a:r>
              <a:rPr lang="en-US" dirty="0"/>
              <a:t>Flexible API</a:t>
            </a:r>
          </a:p>
          <a:p>
            <a:pPr lvl="1" algn="l" rtl="0"/>
            <a:r>
              <a:rPr lang="en-US" dirty="0"/>
              <a:t>Autonomous Driving sensor suite</a:t>
            </a:r>
          </a:p>
          <a:p>
            <a:pPr lvl="1" algn="l" rtl="0"/>
            <a:r>
              <a:rPr lang="en-US" dirty="0"/>
              <a:t>Fast simulation for planning and control</a:t>
            </a:r>
          </a:p>
          <a:p>
            <a:pPr lvl="1" algn="l" rtl="0"/>
            <a:r>
              <a:rPr lang="en-US" dirty="0"/>
              <a:t>Maps generation</a:t>
            </a:r>
          </a:p>
          <a:p>
            <a:pPr lvl="1" algn="l" rtl="0"/>
            <a:r>
              <a:rPr lang="en-US" dirty="0"/>
              <a:t>Traffic scenarios simulation</a:t>
            </a:r>
          </a:p>
          <a:p>
            <a:pPr lvl="1" algn="l" rtl="0"/>
            <a:r>
              <a:rPr lang="en-US" dirty="0"/>
              <a:t>Autonomous Driving baselines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1635107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1740E5-F4CB-4CAC-9FC4-61C65FBD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Video Time!</a:t>
            </a:r>
            <a:endParaRPr lang="he-IL" dirty="0"/>
          </a:p>
        </p:txBody>
      </p:sp>
      <p:pic>
        <p:nvPicPr>
          <p:cNvPr id="4" name="מציין מיקום תוכן 3">
            <a:extLst>
              <a:ext uri="{FF2B5EF4-FFF2-40B4-BE49-F238E27FC236}">
                <a16:creationId xmlns:a16="http://schemas.microsoft.com/office/drawing/2014/main" id="{2B3FF39C-20F6-49E2-9B61-AA272B9A3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72" y="1152525"/>
            <a:ext cx="6376256" cy="34163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43707750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178A1E7-CF0D-4599-B883-1813FDEF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Reinforcement learning algorithms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2F6554C-AB9B-4AE8-8971-614917C15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DDQN</a:t>
            </a:r>
          </a:p>
          <a:p>
            <a:pPr lvl="1" algn="l" rtl="0"/>
            <a:r>
              <a:rPr lang="en-US" dirty="0"/>
              <a:t>Prove convergence to some policy</a:t>
            </a:r>
          </a:p>
          <a:p>
            <a:pPr marL="609600" lvl="1" indent="0" algn="l" rtl="0">
              <a:buNone/>
            </a:pPr>
            <a:endParaRPr lang="en-US" dirty="0"/>
          </a:p>
          <a:p>
            <a:pPr algn="l" rtl="0"/>
            <a:r>
              <a:rPr lang="en-US" dirty="0"/>
              <a:t>DDQN + safety</a:t>
            </a:r>
          </a:p>
          <a:p>
            <a:pPr lvl="1" algn="l" rtl="0"/>
            <a:r>
              <a:rPr lang="en-US" dirty="0"/>
              <a:t>Prove the usefulness of safety</a:t>
            </a:r>
            <a:br>
              <a:rPr lang="en-US" dirty="0"/>
            </a:br>
            <a:r>
              <a:rPr lang="en-US" dirty="0"/>
              <a:t>concept the article propose</a:t>
            </a:r>
            <a:endParaRPr lang="he-IL" dirty="0"/>
          </a:p>
        </p:txBody>
      </p:sp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C7AB7A8E-FAA9-4E98-8446-8B6CDE3DBE37}"/>
              </a:ext>
            </a:extLst>
          </p:cNvPr>
          <p:cNvGrpSpPr/>
          <p:nvPr/>
        </p:nvGrpSpPr>
        <p:grpSpPr>
          <a:xfrm>
            <a:off x="4121362" y="2284376"/>
            <a:ext cx="4965488" cy="2824249"/>
            <a:chOff x="4270578" y="1690688"/>
            <a:chExt cx="7550121" cy="4297761"/>
          </a:xfrm>
        </p:grpSpPr>
        <p:pic>
          <p:nvPicPr>
            <p:cNvPr id="1026" name="Picture 2" descr="Introduction to Double Deep Q Learning (DDQN) – mc.ai">
              <a:extLst>
                <a:ext uri="{FF2B5EF4-FFF2-40B4-BE49-F238E27FC236}">
                  <a16:creationId xmlns:a16="http://schemas.microsoft.com/office/drawing/2014/main" id="{3C3FCF85-5AC7-424B-97AD-147C160BEF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0578" y="1690688"/>
              <a:ext cx="7550121" cy="4297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תמונה 4">
              <a:extLst>
                <a:ext uri="{FF2B5EF4-FFF2-40B4-BE49-F238E27FC236}">
                  <a16:creationId xmlns:a16="http://schemas.microsoft.com/office/drawing/2014/main" id="{E458A657-F525-4978-A534-BEBF2F146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5503" y="2768136"/>
              <a:ext cx="3515196" cy="19962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736909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5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SNEAK </a:t>
            </a:r>
            <a:r>
              <a:rPr lang="en" dirty="0" smtClean="0"/>
              <a:t>PEEK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US" dirty="0" err="1">
                <a:solidFill>
                  <a:srgbClr val="FFC000"/>
                </a:solidFill>
              </a:rPr>
              <a:t>sensor.camera.rgb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591" name="Google Shape;591;p50"/>
          <p:cNvSpPr txBox="1">
            <a:spLocks noGrp="1"/>
          </p:cNvSpPr>
          <p:nvPr>
            <p:ph type="subTitle" idx="4294967295"/>
          </p:nvPr>
        </p:nvSpPr>
        <p:spPr>
          <a:xfrm>
            <a:off x="3395625" y="4037178"/>
            <a:ext cx="2962200" cy="7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dirty="0"/>
              <a:t>The "RGB" camera acts as a regular camera capturing images from the scene.</a:t>
            </a:r>
            <a:endParaRPr sz="1100" dirty="0"/>
          </a:p>
        </p:txBody>
      </p:sp>
      <p:cxnSp>
        <p:nvCxnSpPr>
          <p:cNvPr id="592" name="Google Shape;592;p50"/>
          <p:cNvCxnSpPr/>
          <p:nvPr/>
        </p:nvCxnSpPr>
        <p:spPr>
          <a:xfrm rot="10800000">
            <a:off x="3290125" y="4362325"/>
            <a:ext cx="0" cy="93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" name="Group 2"/>
          <p:cNvGrpSpPr/>
          <p:nvPr/>
        </p:nvGrpSpPr>
        <p:grpSpPr>
          <a:xfrm>
            <a:off x="896132" y="1391570"/>
            <a:ext cx="2580955" cy="2663658"/>
            <a:chOff x="3776870" y="1219229"/>
            <a:chExt cx="2580955" cy="2663658"/>
          </a:xfrm>
        </p:grpSpPr>
        <p:grpSp>
          <p:nvGrpSpPr>
            <p:cNvPr id="566" name="Google Shape;566;p50"/>
            <p:cNvGrpSpPr/>
            <p:nvPr/>
          </p:nvGrpSpPr>
          <p:grpSpPr>
            <a:xfrm>
              <a:off x="3776870" y="1219229"/>
              <a:ext cx="2580955" cy="2663658"/>
              <a:chOff x="238125" y="1676700"/>
              <a:chExt cx="2045650" cy="1779275"/>
            </a:xfrm>
          </p:grpSpPr>
          <p:sp>
            <p:nvSpPr>
              <p:cNvPr id="567" name="Google Shape;567;p50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0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50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50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0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0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0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rgbClr val="363C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9452" y="1359530"/>
              <a:ext cx="2297802" cy="1721912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637" y="1806739"/>
            <a:ext cx="4133307" cy="1002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50" y="1501188"/>
            <a:ext cx="2309621" cy="17525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37637" y="3219685"/>
            <a:ext cx="35365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404040"/>
                </a:solidFill>
                <a:latin typeface="Roboto Slab"/>
              </a:rPr>
              <a:t>sensor.camera.semantic_segmentation</a:t>
            </a:r>
            <a:endParaRPr lang="en-US" b="1" dirty="0">
              <a:solidFill>
                <a:srgbClr val="404040"/>
              </a:solidFill>
              <a:latin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76743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 DEPTH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Xception</a:t>
            </a:r>
            <a:endParaRPr dirty="0"/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GB" b="1" dirty="0" err="1"/>
              <a:t>SeparableConv</a:t>
            </a:r>
            <a:r>
              <a:rPr lang="en-GB" dirty="0"/>
              <a:t> is the modified </a:t>
            </a:r>
            <a:r>
              <a:rPr lang="en-GB" dirty="0" err="1"/>
              <a:t>depthwise</a:t>
            </a:r>
            <a:r>
              <a:rPr lang="en-GB" dirty="0"/>
              <a:t> separable convolution.</a:t>
            </a:r>
            <a:endParaRPr lang="en-GB" dirty="0" smtClean="0"/>
          </a:p>
          <a:p>
            <a:pPr marL="0" lvl="0" indent="0" algn="l"/>
            <a:r>
              <a:rPr lang="en-GB" dirty="0" err="1" smtClean="0"/>
              <a:t>Xception</a:t>
            </a:r>
            <a:r>
              <a:rPr lang="en-GB" dirty="0" smtClean="0"/>
              <a:t> </a:t>
            </a:r>
            <a:r>
              <a:rPr lang="en-GB" dirty="0"/>
              <a:t>outperforms </a:t>
            </a:r>
            <a:r>
              <a:rPr lang="en-GB" dirty="0" err="1"/>
              <a:t>VGGNet</a:t>
            </a:r>
            <a:r>
              <a:rPr lang="en-GB" dirty="0"/>
              <a:t> [4], </a:t>
            </a:r>
            <a:r>
              <a:rPr lang="en-GB" dirty="0" err="1"/>
              <a:t>ResNet</a:t>
            </a:r>
            <a:r>
              <a:rPr lang="en-GB" dirty="0"/>
              <a:t> [3], and Inception-v3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101" y="3796152"/>
            <a:ext cx="3182100" cy="9953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099" y="1239078"/>
            <a:ext cx="3179065" cy="255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64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178A1E7-CF0D-4599-B883-1813FDEFF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pPr algn="l" rtl="0"/>
            <a:r>
              <a:rPr lang="en-GB" dirty="0" smtClean="0">
                <a:solidFill>
                  <a:srgbClr val="EEA726"/>
                </a:solidFill>
              </a:rPr>
              <a:t>TensorBoard </a:t>
            </a:r>
            <a:r>
              <a:rPr lang="en-GB" dirty="0" smtClean="0"/>
              <a:t>results</a:t>
            </a:r>
            <a:endParaRPr lang="he-I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93" y="1464365"/>
            <a:ext cx="2024555" cy="33594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93" y="1080468"/>
            <a:ext cx="1528207" cy="3838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986"/>
          <a:stretch/>
        </p:blipFill>
        <p:spPr>
          <a:xfrm>
            <a:off x="2543874" y="1457740"/>
            <a:ext cx="1909564" cy="3359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6790" y="1457739"/>
            <a:ext cx="1890732" cy="33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8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178A1E7-CF0D-4599-B883-1813FDEFF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pPr algn="l" rtl="0"/>
            <a:r>
              <a:rPr lang="en-GB" dirty="0" smtClean="0">
                <a:solidFill>
                  <a:srgbClr val="EEA726"/>
                </a:solidFill>
              </a:rPr>
              <a:t>TensorBoard </a:t>
            </a:r>
            <a:r>
              <a:rPr lang="en-GB" dirty="0" smtClean="0"/>
              <a:t>results ( 1000 episodes)</a:t>
            </a:r>
            <a:endParaRPr lang="he-I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37"/>
          <a:stretch/>
        </p:blipFill>
        <p:spPr>
          <a:xfrm>
            <a:off x="445004" y="1868557"/>
            <a:ext cx="1729781" cy="27777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1778" b="2782"/>
          <a:stretch/>
        </p:blipFill>
        <p:spPr>
          <a:xfrm>
            <a:off x="2207915" y="1868557"/>
            <a:ext cx="1908850" cy="13782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441" y="1445831"/>
            <a:ext cx="1620908" cy="4235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1661" y="1861930"/>
            <a:ext cx="1691633" cy="280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8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Future work 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ConvLSTM</a:t>
            </a:r>
            <a:endParaRPr dirty="0"/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GB" dirty="0"/>
              <a:t>In our case, </a:t>
            </a:r>
            <a:r>
              <a:rPr lang="en-GB" dirty="0" err="1"/>
              <a:t>sequencial</a:t>
            </a:r>
            <a:r>
              <a:rPr lang="en-GB" dirty="0"/>
              <a:t> images, one approach is using </a:t>
            </a:r>
            <a:r>
              <a:rPr lang="en-GB" b="1" dirty="0" err="1"/>
              <a:t>ConvLSTM</a:t>
            </a:r>
            <a:r>
              <a:rPr lang="en-GB" dirty="0"/>
              <a:t> layers. It is a Recurrent layer, just like the LSTM, but internal matrix multiplications are exchanged with convolution operations. As a result, the data that flows through the </a:t>
            </a:r>
            <a:r>
              <a:rPr lang="en-GB" dirty="0" err="1"/>
              <a:t>ConvLSTM</a:t>
            </a:r>
            <a:r>
              <a:rPr lang="en-GB" dirty="0"/>
              <a:t> cells keeps the input dimension (3D in our case) instead of being just a 1D vector with features.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237" y="1097446"/>
            <a:ext cx="2963657" cy="256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3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1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cxnSp>
        <p:nvCxnSpPr>
          <p:cNvPr id="599" name="Google Shape;599;p51"/>
          <p:cNvCxnSpPr/>
          <p:nvPr/>
        </p:nvCxnSpPr>
        <p:spPr>
          <a:xfrm rot="10800000">
            <a:off x="79077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2" name="Google Shape;612;p51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8232"/>
            <a:ext cx="6919200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 smtClean="0"/>
          </a:p>
          <a:p>
            <a:r>
              <a:rPr lang="en-US" sz="1000" dirty="0"/>
              <a:t>Greedy policy improvement over V(s) requires model of MDP </a:t>
            </a:r>
            <a:endParaRPr lang="en-US" sz="1000" dirty="0" smtClean="0"/>
          </a:p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 smtClean="0"/>
              <a:t>Greedy </a:t>
            </a:r>
            <a:r>
              <a:rPr lang="en-US" sz="1000" dirty="0"/>
              <a:t>policy improvement over Q(s, a) is model-free </a:t>
            </a:r>
            <a:endParaRPr lang="en-US" sz="1000" dirty="0" smtClean="0"/>
          </a:p>
          <a:p>
            <a:pPr marL="152400" indent="0">
              <a:buNone/>
            </a:pPr>
            <a:endParaRPr lang="en-GB" sz="1000" dirty="0" smtClean="0"/>
          </a:p>
          <a:p>
            <a:r>
              <a:rPr lang="en-GB" sz="1000" dirty="0" smtClean="0"/>
              <a:t>Epsilon-Greedy exploration : </a:t>
            </a:r>
            <a:r>
              <a:rPr lang="en-US" sz="1000" dirty="0" smtClean="0"/>
              <a:t>with </a:t>
            </a:r>
            <a:r>
              <a:rPr lang="en-US" sz="1000" dirty="0"/>
              <a:t>probability </a:t>
            </a:r>
            <a:r>
              <a:rPr lang="en-US" sz="1000" dirty="0" smtClean="0"/>
              <a:t>epsilon </a:t>
            </a:r>
            <a:r>
              <a:rPr lang="en-US" sz="1000" dirty="0"/>
              <a:t>choose an action at random</a:t>
            </a:r>
            <a:endParaRPr lang="en-GB" sz="1000" dirty="0" smtClean="0"/>
          </a:p>
          <a:p>
            <a:pPr marL="152400" indent="0">
              <a:buNone/>
            </a:pPr>
            <a:endParaRPr lang="en-GB" sz="1000" dirty="0"/>
          </a:p>
          <a:p>
            <a:r>
              <a:rPr lang="en-GB" sz="1000" dirty="0"/>
              <a:t>Off-Policy </a:t>
            </a:r>
            <a:r>
              <a:rPr lang="en-GB" sz="1000" dirty="0" smtClean="0"/>
              <a:t>control </a:t>
            </a:r>
            <a:r>
              <a:rPr lang="en-GB" sz="1000" dirty="0"/>
              <a:t>with </a:t>
            </a:r>
            <a:r>
              <a:rPr lang="en-GB" sz="1000" dirty="0" smtClean="0"/>
              <a:t>Q-Learning : </a:t>
            </a:r>
          </a:p>
          <a:p>
            <a:pPr lvl="1"/>
            <a:r>
              <a:rPr lang="en-US" sz="1000" dirty="0"/>
              <a:t>Next action is chosen using </a:t>
            </a:r>
            <a:r>
              <a:rPr lang="en-US" sz="1000" dirty="0" err="1"/>
              <a:t>behaviour</a:t>
            </a:r>
            <a:r>
              <a:rPr lang="en-US" sz="1000" dirty="0"/>
              <a:t> </a:t>
            </a:r>
            <a:r>
              <a:rPr lang="en-US" sz="1000" dirty="0" smtClean="0"/>
              <a:t>policy</a:t>
            </a:r>
          </a:p>
          <a:p>
            <a:pPr lvl="1"/>
            <a:r>
              <a:rPr lang="en-US" sz="1000" dirty="0"/>
              <a:t>But we consider alternative successor </a:t>
            </a:r>
            <a:r>
              <a:rPr lang="en-US" sz="1000" dirty="0" smtClean="0"/>
              <a:t>action- target policy </a:t>
            </a:r>
          </a:p>
          <a:p>
            <a:pPr lvl="1"/>
            <a:r>
              <a:rPr lang="en-US" sz="1000" dirty="0"/>
              <a:t>The target policy π is greedy </a:t>
            </a:r>
            <a:r>
              <a:rPr lang="en-US" sz="1000" dirty="0" smtClean="0"/>
              <a:t>whereas the </a:t>
            </a:r>
            <a:r>
              <a:rPr lang="en-US" sz="1000" dirty="0" err="1"/>
              <a:t>behaviour</a:t>
            </a:r>
            <a:r>
              <a:rPr lang="en-US" sz="1000" dirty="0"/>
              <a:t> policy µ is </a:t>
            </a:r>
            <a:r>
              <a:rPr lang="en-US" sz="1000" dirty="0" smtClean="0"/>
              <a:t>epsilon-greedy</a:t>
            </a:r>
          </a:p>
          <a:p>
            <a:pPr lvl="1"/>
            <a:endParaRPr lang="en-US" sz="1000" dirty="0"/>
          </a:p>
          <a:p>
            <a:pPr lvl="1"/>
            <a:r>
              <a:rPr lang="en-US" sz="1000" dirty="0" smtClean="0"/>
              <a:t>The update rule : </a:t>
            </a:r>
            <a:endParaRPr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Q-Learning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939" y="1610036"/>
            <a:ext cx="1636318" cy="2813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3942" y="2008021"/>
            <a:ext cx="1341858" cy="2903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5972" y="2555625"/>
            <a:ext cx="2348211" cy="390344"/>
          </a:xfrm>
          <a:prstGeom prst="rect">
            <a:avLst/>
          </a:prstGeom>
        </p:spPr>
      </p:pic>
      <p:pic>
        <p:nvPicPr>
          <p:cNvPr id="1026" name="Picture 2" descr="Q-Learni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773" y="197357"/>
            <a:ext cx="3063511" cy="12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iro.medium.com/max/493/1*hY1sGpzmpKqM7o1b4_nygw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959" y="1721910"/>
            <a:ext cx="2088159" cy="1365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miro.medium.com/max/516/1*IGxGBCJcGUa9cZtEH-VEqw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92" y="3381417"/>
            <a:ext cx="2234726" cy="13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91315" y="3087603"/>
            <a:ext cx="893753" cy="20119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74871" y="3435203"/>
            <a:ext cx="747632" cy="21137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27966" y="4041556"/>
            <a:ext cx="1495460" cy="26962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41469" y="4498767"/>
            <a:ext cx="3104637" cy="36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98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29382"/>
            <a:ext cx="5161717" cy="3565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 smtClean="0"/>
          </a:p>
          <a:p>
            <a:r>
              <a:rPr lang="en-US" sz="1000" dirty="0" smtClean="0"/>
              <a:t>When </a:t>
            </a:r>
            <a:r>
              <a:rPr lang="en-US" sz="1000" dirty="0"/>
              <a:t>the number of states and actions we can take gets more complex we use deep learning as a function </a:t>
            </a:r>
            <a:r>
              <a:rPr lang="en-US" sz="1000" dirty="0" err="1" smtClean="0"/>
              <a:t>approximator</a:t>
            </a:r>
            <a:endParaRPr lang="en-US" sz="1000" dirty="0"/>
          </a:p>
          <a:p>
            <a:endParaRPr lang="en-US" sz="1000" dirty="0" smtClean="0"/>
          </a:p>
          <a:p>
            <a:r>
              <a:rPr lang="en-US" sz="1000" dirty="0" smtClean="0"/>
              <a:t>We're </a:t>
            </a:r>
            <a:r>
              <a:rPr lang="en-US" sz="1000" dirty="0"/>
              <a:t>going to </a:t>
            </a:r>
            <a:r>
              <a:rPr lang="en-US" sz="1000" dirty="0" smtClean="0"/>
              <a:t>calculate </a:t>
            </a:r>
            <a:r>
              <a:rPr lang="en-US" sz="1000" dirty="0"/>
              <a:t>a loss by taking the sum of the squared differences of the Q-values and their </a:t>
            </a:r>
            <a:r>
              <a:rPr lang="en-US" sz="1000" dirty="0" smtClean="0"/>
              <a:t>targets</a:t>
            </a:r>
            <a:endParaRPr lang="en-GB" sz="1000" dirty="0"/>
          </a:p>
          <a:p>
            <a:pPr marL="152400" indent="0">
              <a:buNone/>
            </a:pPr>
            <a:endParaRPr lang="en-GB" sz="1000" dirty="0"/>
          </a:p>
          <a:p>
            <a:r>
              <a:rPr lang="en-US" sz="1000" dirty="0" smtClean="0"/>
              <a:t>Deep Q-</a:t>
            </a:r>
            <a:r>
              <a:rPr lang="en-US" sz="1000" dirty="0" err="1" smtClean="0"/>
              <a:t>Learing</a:t>
            </a:r>
            <a:r>
              <a:rPr lang="en-US" sz="1000" dirty="0" smtClean="0"/>
              <a:t> problem: chasing a nonstationary target</a:t>
            </a:r>
          </a:p>
          <a:p>
            <a:endParaRPr lang="en-US" sz="1000" dirty="0"/>
          </a:p>
          <a:p>
            <a:r>
              <a:rPr lang="en-US" sz="1000" dirty="0"/>
              <a:t>Target network : </a:t>
            </a:r>
            <a:r>
              <a:rPr lang="en-US" sz="1000" dirty="0" smtClean="0"/>
              <a:t>we </a:t>
            </a:r>
            <a:r>
              <a:rPr lang="en-US" sz="1000" dirty="0"/>
              <a:t>could use a separate network to estimate the target</a:t>
            </a:r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GB" sz="1000" dirty="0"/>
              <a:t>Experience replay: </a:t>
            </a:r>
            <a:r>
              <a:rPr lang="en-US" sz="1000" dirty="0"/>
              <a:t>the agent is now learning from a batch of experiences. From these experiences, the agent randomly selects a uniformly distributed sample from this batch and learns from that</a:t>
            </a:r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T</a:t>
            </a:r>
            <a:r>
              <a:rPr lang="en-US" sz="1000" dirty="0" smtClean="0"/>
              <a:t>here </a:t>
            </a:r>
            <a:r>
              <a:rPr lang="en-US" sz="1000" dirty="0"/>
              <a:t>are </a:t>
            </a:r>
            <a:r>
              <a:rPr lang="en-US" sz="1000" dirty="0" smtClean="0"/>
              <a:t>a few methods to choose the next action </a:t>
            </a:r>
            <a:r>
              <a:rPr lang="en-US" sz="1000" dirty="0"/>
              <a:t>that could be used, and a few of the most common </a:t>
            </a:r>
            <a:r>
              <a:rPr lang="en-US" sz="1000" dirty="0" smtClean="0"/>
              <a:t>include : epsilon greedy, epsilon soft and </a:t>
            </a:r>
            <a:r>
              <a:rPr lang="en-US" sz="1000" dirty="0" err="1" smtClean="0"/>
              <a:t>softmax</a:t>
            </a:r>
            <a:endParaRPr lang="en-US" sz="1000" dirty="0" smtClean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642509" y="343711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Deep Q-Learning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3" name="Picture 2" descr="Deep Q-Learn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371" y="224246"/>
            <a:ext cx="2887924" cy="118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5185" y="2370326"/>
            <a:ext cx="1050867" cy="2500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6052" y="1829875"/>
            <a:ext cx="1502589" cy="217665"/>
          </a:xfrm>
          <a:prstGeom prst="rect">
            <a:avLst/>
          </a:prstGeom>
        </p:spPr>
      </p:pic>
      <p:pic>
        <p:nvPicPr>
          <p:cNvPr id="1026" name="Picture 2" descr="https://cdn.analyticsvidhya.com/wp-content/uploads/2019/04/Screenshot-2019-04-17-at-12.48.05-P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308" y="3246229"/>
            <a:ext cx="2160049" cy="1793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ep q-learni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371" y="1558905"/>
            <a:ext cx="3129202" cy="162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rioritized experience replay - Hands-On Reinforcement Learning ...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2" y="3181746"/>
            <a:ext cx="837765" cy="850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30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1653"/>
            <a:ext cx="5161717" cy="3565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 smtClean="0"/>
          </a:p>
          <a:p>
            <a:r>
              <a:rPr lang="en-US" sz="1000" dirty="0" smtClean="0"/>
              <a:t>The problem of DQN </a:t>
            </a:r>
            <a:r>
              <a:rPr lang="en-US" sz="1000" dirty="0"/>
              <a:t>:  tends to prefer overestimated to underestimated values</a:t>
            </a:r>
          </a:p>
          <a:p>
            <a:endParaRPr lang="en-US" sz="1000" dirty="0" smtClean="0"/>
          </a:p>
          <a:p>
            <a:r>
              <a:rPr lang="en-US" sz="1000" dirty="0"/>
              <a:t>Solution : reduce overestimations by decomposing the max operation in the target into action selection and action evaluation</a:t>
            </a:r>
            <a:endParaRPr lang="en-GB" sz="1000" dirty="0"/>
          </a:p>
          <a:p>
            <a:pPr marL="152400" indent="0">
              <a:buNone/>
            </a:pPr>
            <a:endParaRPr lang="en-GB" sz="1000" dirty="0"/>
          </a:p>
          <a:p>
            <a:r>
              <a:rPr lang="en-US" sz="1000" dirty="0"/>
              <a:t>In the vanilla implementation We are using the Target-Network to select the action and at the same time to estimate the quality of the </a:t>
            </a:r>
            <a:r>
              <a:rPr lang="en-US" sz="1000" dirty="0" smtClean="0"/>
              <a:t>action</a:t>
            </a:r>
          </a:p>
          <a:p>
            <a:endParaRPr lang="en-US" sz="1000" dirty="0" smtClean="0"/>
          </a:p>
          <a:p>
            <a:r>
              <a:rPr lang="en-US" sz="1000" dirty="0"/>
              <a:t>In Double Q-Learning the TD-Target looks as follows:</a:t>
            </a:r>
          </a:p>
          <a:p>
            <a:pPr marL="152400" indent="0">
              <a:buNone/>
            </a:pPr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pPr marL="152400" indent="0">
              <a:buNone/>
            </a:pPr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 While the Target-Network with parameters θ(i-1) evaluates the quality of the action, the action itself is determined by the Q-Network that has parameters θ(</a:t>
            </a:r>
            <a:r>
              <a:rPr lang="en-US" sz="1000" dirty="0" err="1"/>
              <a:t>i</a:t>
            </a:r>
            <a:r>
              <a:rPr lang="en-US" sz="1000" dirty="0" smtClean="0"/>
              <a:t>)</a:t>
            </a:r>
          </a:p>
          <a:p>
            <a:pPr marL="152400" indent="0">
              <a:buNone/>
            </a:pPr>
            <a:endParaRPr lang="en-US"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642509" y="343711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Double Deep Q-Learning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4" name="Picture 2" descr="https://miro.medium.com/max/675/1*vd0L1FbRZXgRPxpnVHisG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337" y="158833"/>
            <a:ext cx="2186262" cy="1283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miro.medium.com/max/1085/1*b7q1hltlNSqiPCAajzJAE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80" y="3408427"/>
            <a:ext cx="3949382" cy="340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miro.medium.com/max/604/1*4B46Bc9EDUdwrnqhAUp7hQ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587" y="3294180"/>
            <a:ext cx="3435986" cy="175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9810" y="857976"/>
            <a:ext cx="2761845" cy="6173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6998" y="1626744"/>
            <a:ext cx="3389575" cy="98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8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 smtClean="0"/>
              <a:t>Main Features</a:t>
            </a:r>
            <a:br>
              <a:rPr lang="en-GB" dirty="0" smtClean="0"/>
            </a:br>
            <a:r>
              <a:rPr lang="en-GB" dirty="0" smtClean="0"/>
              <a:t>– </a:t>
            </a:r>
            <a:r>
              <a:rPr lang="en-GB" dirty="0"/>
              <a:t>“need for safety”</a:t>
            </a: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2"/>
          </p:nvPr>
        </p:nvSpPr>
        <p:spPr>
          <a:xfrm flipH="1">
            <a:off x="4964179" y="2116031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00" y="4270855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4"/>
          <p:cNvSpPr txBox="1">
            <a:spLocks noGrp="1"/>
          </p:cNvSpPr>
          <p:nvPr>
            <p:ph type="subTitle" idx="1"/>
          </p:nvPr>
        </p:nvSpPr>
        <p:spPr>
          <a:xfrm>
            <a:off x="3718579" y="4369918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here the subtitle if you need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9464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8232"/>
            <a:ext cx="5484058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 smtClean="0"/>
          </a:p>
          <a:p>
            <a:r>
              <a:rPr lang="en-US" sz="1000" dirty="0"/>
              <a:t>A typical implementation of AV decision </a:t>
            </a:r>
            <a:r>
              <a:rPr lang="en-US" sz="1000" dirty="0" smtClean="0"/>
              <a:t>making is </a:t>
            </a:r>
            <a:r>
              <a:rPr lang="en-US" sz="1000" dirty="0"/>
              <a:t>done by solving a number of path planning </a:t>
            </a:r>
            <a:r>
              <a:rPr lang="en-US" sz="1000" dirty="0" smtClean="0"/>
              <a:t>problems</a:t>
            </a:r>
          </a:p>
          <a:p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They are formulated as a set of optimization </a:t>
            </a:r>
            <a:r>
              <a:rPr lang="en-US" sz="1000" dirty="0" smtClean="0"/>
              <a:t>problems, subject </a:t>
            </a:r>
            <a:r>
              <a:rPr lang="en-US" sz="1000" dirty="0"/>
              <a:t>to various system and environmental </a:t>
            </a:r>
            <a:r>
              <a:rPr lang="en-US" sz="1000" dirty="0" smtClean="0"/>
              <a:t>constraints</a:t>
            </a:r>
          </a:p>
          <a:p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 smtClean="0"/>
              <a:t>In </a:t>
            </a:r>
            <a:r>
              <a:rPr lang="en-US" sz="1000" dirty="0"/>
              <a:t>this </a:t>
            </a:r>
            <a:r>
              <a:rPr lang="en-US" sz="1000" dirty="0" smtClean="0"/>
              <a:t>article </a:t>
            </a:r>
            <a:r>
              <a:rPr lang="en-US" sz="1000" dirty="0"/>
              <a:t>we </a:t>
            </a:r>
            <a:r>
              <a:rPr lang="en-US" sz="1000" dirty="0" smtClean="0"/>
              <a:t>introduce </a:t>
            </a:r>
            <a:r>
              <a:rPr lang="en-US" sz="1000" dirty="0"/>
              <a:t>a Deep Reinforcement </a:t>
            </a:r>
            <a:r>
              <a:rPr lang="en-US" sz="1000" dirty="0" smtClean="0"/>
              <a:t>Learning (DRL</a:t>
            </a:r>
            <a:r>
              <a:rPr lang="en-US" sz="1000" dirty="0"/>
              <a:t>) agent for highway </a:t>
            </a:r>
            <a:r>
              <a:rPr lang="en-US" sz="1000" dirty="0" smtClean="0"/>
              <a:t>driving</a:t>
            </a:r>
          </a:p>
          <a:p>
            <a:pPr marL="152400" indent="0">
              <a:buNone/>
            </a:pPr>
            <a:endParaRPr lang="en-US" sz="1000" dirty="0" smtClean="0"/>
          </a:p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/>
              <a:t>The DRL agent is </a:t>
            </a:r>
            <a:r>
              <a:rPr lang="en-US" sz="1000" dirty="0" smtClean="0"/>
              <a:t>designed by </a:t>
            </a:r>
            <a:r>
              <a:rPr lang="en-US" sz="1000" dirty="0"/>
              <a:t>training an ego vehicle (EV) to learn a driving </a:t>
            </a:r>
            <a:r>
              <a:rPr lang="en-US" sz="1000" dirty="0" smtClean="0"/>
              <a:t>policy by </a:t>
            </a:r>
            <a:r>
              <a:rPr lang="en-US" sz="1000" dirty="0"/>
              <a:t>directly interacting with diverse simulated </a:t>
            </a:r>
            <a:r>
              <a:rPr lang="en-US" sz="1000" dirty="0" smtClean="0"/>
              <a:t>traffic</a:t>
            </a:r>
          </a:p>
          <a:p>
            <a:pPr marL="152400" indent="0">
              <a:buNone/>
            </a:pPr>
            <a:endParaRPr lang="en-GB" sz="1000" dirty="0" smtClean="0"/>
          </a:p>
          <a:p>
            <a:pPr marL="152400" indent="0">
              <a:buNone/>
            </a:pPr>
            <a:endParaRPr lang="en-GB" sz="1000" dirty="0" smtClean="0"/>
          </a:p>
          <a:p>
            <a:r>
              <a:rPr lang="en-US" sz="1000" dirty="0" smtClean="0"/>
              <a:t>The foundation </a:t>
            </a:r>
            <a:r>
              <a:rPr lang="en-US" sz="1000" dirty="0"/>
              <a:t>of our DRL agent is a modified version of </a:t>
            </a:r>
            <a:r>
              <a:rPr lang="en-US" sz="1000" dirty="0" smtClean="0"/>
              <a:t>the double </a:t>
            </a:r>
            <a:r>
              <a:rPr lang="en-US" sz="1000" dirty="0"/>
              <a:t>deep Q-network (DDQN) algorithm that </a:t>
            </a:r>
            <a:r>
              <a:rPr lang="en-US" sz="1000" dirty="0" smtClean="0"/>
              <a:t>was discussed in the previous slide</a:t>
            </a:r>
            <a:endParaRPr lang="en-GB"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Introduction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2050" name="Picture 2" descr="Autonomous Vehicles: New challenges for the CAE Data Center - HPCwi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582" y="131301"/>
            <a:ext cx="2406818" cy="135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elf-Driving Path Planning, Brought to You by Udacity Student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477" y="2332880"/>
            <a:ext cx="3199714" cy="127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/>
          <p:cNvGrpSpPr/>
          <p:nvPr/>
        </p:nvGrpSpPr>
        <p:grpSpPr>
          <a:xfrm>
            <a:off x="6709284" y="1859780"/>
            <a:ext cx="1522100" cy="473100"/>
            <a:chOff x="3641712" y="3325469"/>
            <a:chExt cx="1486200" cy="946200"/>
          </a:xfrm>
        </p:grpSpPr>
        <p:sp>
          <p:nvSpPr>
            <p:cNvPr id="21" name="Google Shape;191;p33"/>
            <p:cNvSpPr/>
            <p:nvPr/>
          </p:nvSpPr>
          <p:spPr>
            <a:xfrm>
              <a:off x="3641712" y="3325469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2;p33"/>
            <p:cNvSpPr txBox="1"/>
            <p:nvPr/>
          </p:nvSpPr>
          <p:spPr>
            <a:xfrm>
              <a:off x="3669462" y="3396884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lvl="0" algn="ctr"/>
              <a:endParaRPr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3" name="Google Shape;193;p33"/>
            <p:cNvSpPr txBox="1"/>
            <p:nvPr/>
          </p:nvSpPr>
          <p:spPr>
            <a:xfrm>
              <a:off x="3727679" y="3455835"/>
              <a:ext cx="12885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en-GB" sz="1000" b="1" dirty="0" smtClean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Path Planning</a:t>
              </a:r>
            </a:p>
            <a:p>
              <a:pPr lvl="0" algn="ctr"/>
              <a:r>
                <a:rPr lang="en-GB" sz="1000" dirty="0" smtClean="0">
                  <a:solidFill>
                    <a:schemeClr val="lt1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 </a:t>
              </a:r>
              <a:endParaRPr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6800" y="876814"/>
            <a:ext cx="3776011" cy="47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699654" y="1348232"/>
            <a:ext cx="5484058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 smtClean="0"/>
          </a:p>
          <a:p>
            <a:r>
              <a:rPr lang="en-US" sz="1000" dirty="0"/>
              <a:t>A key distinguishing component of RL when </a:t>
            </a:r>
            <a:r>
              <a:rPr lang="en-US" sz="1000" dirty="0" smtClean="0"/>
              <a:t>compared with </a:t>
            </a:r>
            <a:r>
              <a:rPr lang="en-US" sz="1000" dirty="0"/>
              <a:t>other forms of machine learning is the trade-off </a:t>
            </a:r>
            <a:r>
              <a:rPr lang="en-US" sz="1000" dirty="0" smtClean="0"/>
              <a:t>between exploration </a:t>
            </a:r>
            <a:r>
              <a:rPr lang="en-US" sz="1000" dirty="0"/>
              <a:t>and exploitation</a:t>
            </a:r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Hence during the initial learning phase the agent will </a:t>
            </a:r>
            <a:r>
              <a:rPr lang="en-US" sz="1000" dirty="0" smtClean="0"/>
              <a:t>try all </a:t>
            </a:r>
            <a:r>
              <a:rPr lang="en-US" sz="1000" dirty="0"/>
              <a:t>viable actions, unfortunately this curiosity may be </a:t>
            </a:r>
            <a:r>
              <a:rPr lang="en-US" sz="1000" dirty="0" smtClean="0"/>
              <a:t>fatal and </a:t>
            </a:r>
            <a:r>
              <a:rPr lang="en-US" sz="1000" dirty="0"/>
              <a:t>can become expensive particularly when learning on </a:t>
            </a:r>
            <a:r>
              <a:rPr lang="en-US" sz="1000" dirty="0" smtClean="0"/>
              <a:t>a physical </a:t>
            </a:r>
            <a:r>
              <a:rPr lang="en-US" sz="1000" dirty="0"/>
              <a:t>platform such as a robotic platform</a:t>
            </a:r>
            <a:endParaRPr lang="en-US" sz="1000" dirty="0" smtClean="0"/>
          </a:p>
          <a:p>
            <a:pPr marL="152400" indent="0">
              <a:buNone/>
            </a:pPr>
            <a:endParaRPr lang="en-US" sz="1000" dirty="0"/>
          </a:p>
          <a:p>
            <a:r>
              <a:rPr lang="en-US" sz="1000" dirty="0"/>
              <a:t>Additionally even after </a:t>
            </a:r>
            <a:r>
              <a:rPr lang="en-US" sz="1000" dirty="0" smtClean="0"/>
              <a:t>convergence, due </a:t>
            </a:r>
            <a:r>
              <a:rPr lang="en-US" sz="1000" dirty="0"/>
              <a:t>to the function approximation by the Q-network, </a:t>
            </a:r>
            <a:r>
              <a:rPr lang="en-US" sz="1000" dirty="0" smtClean="0"/>
              <a:t>the trained </a:t>
            </a:r>
            <a:r>
              <a:rPr lang="en-US" sz="1000" dirty="0"/>
              <a:t>agent may chose a non-safe </a:t>
            </a:r>
            <a:r>
              <a:rPr lang="en-US" sz="1000" dirty="0" smtClean="0"/>
              <a:t>maneuver</a:t>
            </a:r>
          </a:p>
          <a:p>
            <a:pPr marL="152400" indent="0">
              <a:buNone/>
            </a:pPr>
            <a:endParaRPr lang="en-US" sz="1000" dirty="0" smtClean="0"/>
          </a:p>
          <a:p>
            <a:r>
              <a:rPr lang="en-US" sz="1000" dirty="0" smtClean="0"/>
              <a:t>Therefor we </a:t>
            </a:r>
            <a:r>
              <a:rPr lang="en-US" sz="1000" dirty="0"/>
              <a:t>augment the DDQN decision </a:t>
            </a:r>
            <a:r>
              <a:rPr lang="en-US" sz="1000" dirty="0" smtClean="0"/>
              <a:t>maker with </a:t>
            </a:r>
            <a:r>
              <a:rPr lang="en-US" sz="1000" dirty="0"/>
              <a:t>an explicit </a:t>
            </a:r>
            <a:r>
              <a:rPr lang="en-US" sz="1000" b="1" u="sng" dirty="0"/>
              <a:t>short-horizon safety check </a:t>
            </a:r>
            <a:r>
              <a:rPr lang="en-US" sz="1000" dirty="0"/>
              <a:t>that is used </a:t>
            </a:r>
            <a:r>
              <a:rPr lang="en-US" sz="1000" dirty="0" smtClean="0"/>
              <a:t>both while </a:t>
            </a:r>
            <a:r>
              <a:rPr lang="en-US" sz="1000" dirty="0"/>
              <a:t>learning and also during the implementation </a:t>
            </a:r>
            <a:r>
              <a:rPr lang="en-US" sz="1000" dirty="0" smtClean="0"/>
              <a:t>phase</a:t>
            </a:r>
            <a:endParaRPr lang="en-GB" sz="1000" dirty="0" smtClean="0"/>
          </a:p>
          <a:p>
            <a:pPr marL="152400" indent="0">
              <a:buNone/>
            </a:pPr>
            <a:endParaRPr lang="en-GB" sz="1000" dirty="0" smtClean="0"/>
          </a:p>
          <a:p>
            <a:r>
              <a:rPr lang="en-US" sz="1000" dirty="0"/>
              <a:t>In the RL algorithm presented in this </a:t>
            </a:r>
            <a:r>
              <a:rPr lang="en-US" sz="1000" dirty="0" smtClean="0"/>
              <a:t>article we </a:t>
            </a:r>
            <a:r>
              <a:rPr lang="en-US" sz="1000" dirty="0"/>
              <a:t>use a simple safety check based on common sense </a:t>
            </a:r>
            <a:r>
              <a:rPr lang="en-US" sz="1000" dirty="0" smtClean="0"/>
              <a:t>road rules</a:t>
            </a:r>
            <a:endParaRPr lang="en-GB" sz="1000"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 smtClean="0"/>
              <a:t>Need for safety</a:t>
            </a:r>
            <a:endParaRPr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399309" cy="1477592"/>
          </a:xfrm>
          <a:prstGeom prst="rect">
            <a:avLst/>
          </a:prstGeom>
        </p:spPr>
      </p:pic>
      <p:pic>
        <p:nvPicPr>
          <p:cNvPr id="3078" name="Picture 6" descr="Introduction to Safet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628" y="43352"/>
            <a:ext cx="1852584" cy="139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16 often ignored road rules - and which ones are law | RAC Driv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628" y="2892792"/>
            <a:ext cx="1982520" cy="130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29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10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11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3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4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5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6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7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8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ppt/theme/themeOverride9.xml><?xml version="1.0" encoding="utf-8"?>
<a:themeOverride xmlns:a="http://schemas.openxmlformats.org/drawingml/2006/main">
  <a:clrScheme name="Simple Light">
    <a:dk1>
      <a:srgbClr val="434343"/>
    </a:dk1>
    <a:lt1>
      <a:srgbClr val="FFFFFF"/>
    </a:lt1>
    <a:dk2>
      <a:srgbClr val="595959"/>
    </a:dk2>
    <a:lt2>
      <a:srgbClr val="EEEEEE"/>
    </a:lt2>
    <a:accent1>
      <a:srgbClr val="F3F3F3"/>
    </a:accent1>
    <a:accent2>
      <a:srgbClr val="D9D9D9"/>
    </a:accent2>
    <a:accent3>
      <a:srgbClr val="B7B7B7"/>
    </a:accent3>
    <a:accent4>
      <a:srgbClr val="999999"/>
    </a:accent4>
    <a:accent5>
      <a:srgbClr val="666666"/>
    </a:accent5>
    <a:accent6>
      <a:srgbClr val="000000"/>
    </a:accent6>
    <a:hlink>
      <a:srgbClr val="434343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3090</TotalTime>
  <Words>1944</Words>
  <Application>Microsoft Office PowerPoint</Application>
  <PresentationFormat>On-screen Show (16:9)</PresentationFormat>
  <Paragraphs>307</Paragraphs>
  <Slides>39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Exo 2</vt:lpstr>
      <vt:lpstr>Fira Sans Extra Condensed Medium</vt:lpstr>
      <vt:lpstr>Roboto Condensed Light</vt:lpstr>
      <vt:lpstr>Dubai</vt:lpstr>
      <vt:lpstr>Arial Narrow</vt:lpstr>
      <vt:lpstr>Roboto Slab</vt:lpstr>
      <vt:lpstr>Squada One</vt:lpstr>
      <vt:lpstr>Cambria Math</vt:lpstr>
      <vt:lpstr>Roboto Condensed</vt:lpstr>
      <vt:lpstr>Arial</vt:lpstr>
      <vt:lpstr>Tech Newsletter by Slidesgo</vt:lpstr>
      <vt:lpstr>Autonomous Highway Driving using Deep Reinforcement Learning</vt:lpstr>
      <vt:lpstr>TABLE OF CONTENTS</vt:lpstr>
      <vt:lpstr>IN DEPTH double deep Q learning</vt:lpstr>
      <vt:lpstr>Q-Learning</vt:lpstr>
      <vt:lpstr>Deep Q-Learning</vt:lpstr>
      <vt:lpstr>Double Deep Q-Learning</vt:lpstr>
      <vt:lpstr>Main Features – “need for safety”</vt:lpstr>
      <vt:lpstr>Introduction</vt:lpstr>
      <vt:lpstr>Need for safety</vt:lpstr>
      <vt:lpstr>Need for safety : Part I</vt:lpstr>
      <vt:lpstr>Need for safety : Part II</vt:lpstr>
      <vt:lpstr>Need for safety : Part III</vt:lpstr>
      <vt:lpstr>Safe and adaptive decision making</vt:lpstr>
      <vt:lpstr>Ego car environment</vt:lpstr>
      <vt:lpstr>DRL agent control architecture</vt:lpstr>
      <vt:lpstr>Agent Steering</vt:lpstr>
      <vt:lpstr>Short-horizon safety check</vt:lpstr>
      <vt:lpstr>The Algorithm</vt:lpstr>
      <vt:lpstr>Algorithm for autonomous highway driving.</vt:lpstr>
      <vt:lpstr>Simulation and Results</vt:lpstr>
      <vt:lpstr>PowerPoint Presentation</vt:lpstr>
      <vt:lpstr>Vehicle dynamics</vt:lpstr>
      <vt:lpstr>Simulation environment</vt:lpstr>
      <vt:lpstr>Decision making for ego vehicle</vt:lpstr>
      <vt:lpstr>PowerPoint Presentation</vt:lpstr>
      <vt:lpstr>Policy evaluation model</vt:lpstr>
      <vt:lpstr>PowerPoint Presentation</vt:lpstr>
      <vt:lpstr>Continues adaption</vt:lpstr>
      <vt:lpstr>Next Steps</vt:lpstr>
      <vt:lpstr>What’s next?</vt:lpstr>
      <vt:lpstr>Carla</vt:lpstr>
      <vt:lpstr>Video Time!</vt:lpstr>
      <vt:lpstr>Reinforcement learning algorithms</vt:lpstr>
      <vt:lpstr>SNEAK PEEK sensor.camera.rgb </vt:lpstr>
      <vt:lpstr> IN DEPTH</vt:lpstr>
      <vt:lpstr>TensorBoard results</vt:lpstr>
      <vt:lpstr>TensorBoard results ( 1000 episodes)</vt:lpstr>
      <vt:lpstr>Future work 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Highway Driving using Deep Reinforcement Learning</dc:title>
  <dc:creator>GAL INBAR</dc:creator>
  <cp:lastModifiedBy>GAL INBAR</cp:lastModifiedBy>
  <cp:revision>44</cp:revision>
  <dcterms:modified xsi:type="dcterms:W3CDTF">2020-11-28T21:47:44Z</dcterms:modified>
</cp:coreProperties>
</file>